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57" r:id="rId4"/>
    <p:sldId id="258" r:id="rId5"/>
    <p:sldId id="1053" r:id="rId6"/>
    <p:sldId id="1055" r:id="rId7"/>
    <p:sldId id="1054" r:id="rId8"/>
    <p:sldId id="264" r:id="rId9"/>
    <p:sldId id="262" r:id="rId10"/>
    <p:sldId id="1056" r:id="rId11"/>
    <p:sldId id="1057" r:id="rId12"/>
    <p:sldId id="1058" r:id="rId13"/>
    <p:sldId id="259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E611"/>
    <a:srgbClr val="2939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75" autoAdjust="0"/>
    <p:restoredTop sz="94640"/>
  </p:normalViewPr>
  <p:slideViewPr>
    <p:cSldViewPr snapToGrid="0">
      <p:cViewPr>
        <p:scale>
          <a:sx n="160" d="100"/>
          <a:sy n="160" d="100"/>
        </p:scale>
        <p:origin x="872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F8CD8-845A-0D42-BB5A-356B350FF36A}" type="datetimeFigureOut">
              <a:rPr lang="en-AU" smtClean="0"/>
              <a:t>13/11/2023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0355E-AFFC-2C47-A7CD-A9E31028AA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1055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showing an example of what was done for one CSV file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7355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Flask_cors</a:t>
            </a:r>
            <a:r>
              <a:rPr lang="en-AU" dirty="0"/>
              <a:t> (CORS) function allows the frontend user to make requests to the created Flask API without encountering any Cross-Origin Resource Sharing restrictions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8752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Flask_cors</a:t>
            </a:r>
            <a:r>
              <a:rPr lang="en-AU" dirty="0"/>
              <a:t> (CORS) function allows the frontend user to make requests to the created Flask API without encountering any Cross-Origin Resource Sharing restrictions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1100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5621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0355E-AFFC-2C47-A7CD-A9E31028AA6D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6592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ADDFE-28F0-230A-E18D-8F8C5E6A2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763964-9180-46AF-93D0-DC16D2C4A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D7EED-450B-811A-B03A-DBF12FC6D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DAD09-D691-3B40-87C1-C0C66AAA4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0F053-6585-7004-AB7E-A73CEA27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06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1E673-44BE-E0FE-A533-D751F7FE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DB975-3677-3E43-C796-60F4629B2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56680-F0A1-DEAA-AE1D-AE5B39F2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DF399-E6B1-EB15-B441-8F80C4BC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A426D-238E-AB83-00E6-B3B569EC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1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01EB2F-70AE-FBA9-56A5-FAE33AE9D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ADBA07-9965-68A1-88B7-CBE063C5C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F38E8-130E-908B-8B9A-A54CCA4FA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4DB6A-483C-3BB5-EF71-FA77CAA3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4A42F-F56D-8FE0-EBD4-7C4B9965B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09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114FC-D789-BCEB-CD21-736569D9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EE442-46BF-3DAD-4A1D-7152ECB79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6EED0-F7C1-F14C-88B4-05326F32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6C09B-D9C7-F1B1-7BCF-4D531D172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BC2DF-3D97-50E9-0330-BC825B60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9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2FF51-5D86-F595-A271-7D9101CB4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56D84-E853-6DA1-7FF8-7B33AA047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8FF8A-C096-415C-9356-2B73ECB0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2D897-0958-4A36-91A5-FB1B21191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4FB1D-7EC5-5708-0113-FF51EBA2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91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50B01-D234-E17E-4902-8D84148A8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D3405-15F5-173E-76CA-16BA2655DE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5966C-1234-1B2D-CE1C-0C5DFC965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65452-2954-1688-4760-FF20FBAE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20433-14BC-56C1-6757-AEA06321A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9BE93-64DF-4541-F80D-4C630660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31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68BC3-B4A8-2A98-8F1C-36CE3576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09D49-E289-3096-2D47-9647E8FF7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4C6208-9147-DE32-FE88-17B6B8400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432F7-7372-E0EF-A170-3E47BB7D7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954479-91E5-683B-36AC-9353352E92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A3518E-71B2-F351-397C-DF3E77759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7E3E5-BCC8-55A8-1649-224AAF7F9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8AE6E-42FD-DB6D-0654-CCA3B120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12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F132A-F786-F0B4-271B-9B83F8028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476450-3ED5-67EA-67A0-6611C784F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45361-7D0E-99A3-CB88-579EE4DC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73908-BDDF-E1BB-7D58-BF3C23AA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91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F34C8-7766-B407-5D66-69D41E687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B6F58D-5611-8F55-BFC2-7F4B5E922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793F-97E1-38EB-E794-43116C37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4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85E74-0624-2F93-E4EA-15F95E3C9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E0D2F-63FE-A570-168A-7B52FC6FB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EC8B9-E7AB-E5A8-99D4-D752704D6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051BC-4E2A-5535-9DAA-2590E12AE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26A6D-DFB1-9666-A6E3-C7C9462E4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1BBA8-8A2A-C286-DC9C-1B6F42201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29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42B9-8B1A-313E-140A-CDB890F9B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FB9DF3-C989-7771-F4D3-38E287AA4F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42FD3-4D0A-6E11-7431-23DD816FB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CF757-F841-A606-4592-941BA963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271BF-9BBE-AB11-5E29-E00C9A188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12714-3DBA-B22D-07FA-E979DBE5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06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2B5FD6-BCA4-5DB5-83E7-44F550A4D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11603-F622-EF07-A32B-1338420E8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A56AC-5E93-1712-D629-1789F1E6F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8EC86-353E-4EE5-81D0-2C8C47643031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B9A83-2217-4DB5-862D-1B1310926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016A7-2C9E-044F-6519-619D23D95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716FA-1E6D-4863-967F-86FD4379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2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3D62B52A-59F2-AF1F-1A72-26C1E9148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25" r="14"/>
          <a:stretch/>
        </p:blipFill>
        <p:spPr>
          <a:xfrm>
            <a:off x="5327105" y="0"/>
            <a:ext cx="6864895" cy="6670431"/>
          </a:xfrm>
          <a:prstGeom prst="rect">
            <a:avLst/>
          </a:prstGeom>
        </p:spPr>
      </p:pic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BEB1F217-F6AE-D957-F59B-FEF7A62E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81" r="10581"/>
          <a:stretch>
            <a:fillRect/>
          </a:stretch>
        </p:blipFill>
        <p:spPr>
          <a:xfrm>
            <a:off x="1311639" y="0"/>
            <a:ext cx="9568721" cy="6688966"/>
          </a:xfrm>
          <a:prstGeom prst="parallelogram">
            <a:avLst/>
          </a:prstGeom>
          <a:solidFill>
            <a:schemeClr val="accent2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032FC7-7FA2-E264-3013-FF11B310D5FA}"/>
              </a:ext>
            </a:extLst>
          </p:cNvPr>
          <p:cNvSpPr/>
          <p:nvPr/>
        </p:nvSpPr>
        <p:spPr>
          <a:xfrm>
            <a:off x="0" y="6670431"/>
            <a:ext cx="12192000" cy="18756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D3C9FDB-601A-81CF-2F4E-C547671CD4C2}"/>
              </a:ext>
            </a:extLst>
          </p:cNvPr>
          <p:cNvSpPr/>
          <p:nvPr/>
        </p:nvSpPr>
        <p:spPr>
          <a:xfrm>
            <a:off x="0" y="18534"/>
            <a:ext cx="4353339" cy="6670432"/>
          </a:xfrm>
          <a:custGeom>
            <a:avLst/>
            <a:gdLst>
              <a:gd name="connsiteX0" fmla="*/ 0 w 2743200"/>
              <a:gd name="connsiteY0" fmla="*/ 6670431 h 6670431"/>
              <a:gd name="connsiteX1" fmla="*/ 685800 w 2743200"/>
              <a:gd name="connsiteY1" fmla="*/ 0 h 6670431"/>
              <a:gd name="connsiteX2" fmla="*/ 2743200 w 2743200"/>
              <a:gd name="connsiteY2" fmla="*/ 0 h 6670431"/>
              <a:gd name="connsiteX3" fmla="*/ 2057400 w 2743200"/>
              <a:gd name="connsiteY3" fmla="*/ 6670431 h 6670431"/>
              <a:gd name="connsiteX4" fmla="*/ 0 w 2743200"/>
              <a:gd name="connsiteY4" fmla="*/ 6670431 h 6670431"/>
              <a:gd name="connsiteX0" fmla="*/ 19878 w 2763078"/>
              <a:gd name="connsiteY0" fmla="*/ 6680371 h 6680371"/>
              <a:gd name="connsiteX1" fmla="*/ 0 w 2763078"/>
              <a:gd name="connsiteY1" fmla="*/ 0 h 6680371"/>
              <a:gd name="connsiteX2" fmla="*/ 2763078 w 2763078"/>
              <a:gd name="connsiteY2" fmla="*/ 9940 h 6680371"/>
              <a:gd name="connsiteX3" fmla="*/ 2077278 w 2763078"/>
              <a:gd name="connsiteY3" fmla="*/ 6680371 h 6680371"/>
              <a:gd name="connsiteX4" fmla="*/ 19878 w 2763078"/>
              <a:gd name="connsiteY4" fmla="*/ 6680371 h 6680371"/>
              <a:gd name="connsiteX0" fmla="*/ 19878 w 3011556"/>
              <a:gd name="connsiteY0" fmla="*/ 6680371 h 6680371"/>
              <a:gd name="connsiteX1" fmla="*/ 0 w 3011556"/>
              <a:gd name="connsiteY1" fmla="*/ 0 h 6680371"/>
              <a:gd name="connsiteX2" fmla="*/ 3011556 w 3011556"/>
              <a:gd name="connsiteY2" fmla="*/ 19879 h 6680371"/>
              <a:gd name="connsiteX3" fmla="*/ 2077278 w 3011556"/>
              <a:gd name="connsiteY3" fmla="*/ 6680371 h 6680371"/>
              <a:gd name="connsiteX4" fmla="*/ 19878 w 3011556"/>
              <a:gd name="connsiteY4" fmla="*/ 6680371 h 6680371"/>
              <a:gd name="connsiteX0" fmla="*/ 19878 w 4204252"/>
              <a:gd name="connsiteY0" fmla="*/ 6680371 h 6680371"/>
              <a:gd name="connsiteX1" fmla="*/ 0 w 4204252"/>
              <a:gd name="connsiteY1" fmla="*/ 0 h 6680371"/>
              <a:gd name="connsiteX2" fmla="*/ 4204252 w 4204252"/>
              <a:gd name="connsiteY2" fmla="*/ 0 h 6680371"/>
              <a:gd name="connsiteX3" fmla="*/ 2077278 w 4204252"/>
              <a:gd name="connsiteY3" fmla="*/ 6680371 h 6680371"/>
              <a:gd name="connsiteX4" fmla="*/ 19878 w 4204252"/>
              <a:gd name="connsiteY4" fmla="*/ 6680371 h 6680371"/>
              <a:gd name="connsiteX0" fmla="*/ 19878 w 4204252"/>
              <a:gd name="connsiteY0" fmla="*/ 6680371 h 6700249"/>
              <a:gd name="connsiteX1" fmla="*/ 0 w 4204252"/>
              <a:gd name="connsiteY1" fmla="*/ 0 h 6700249"/>
              <a:gd name="connsiteX2" fmla="*/ 4204252 w 4204252"/>
              <a:gd name="connsiteY2" fmla="*/ 0 h 6700249"/>
              <a:gd name="connsiteX3" fmla="*/ 2514600 w 4204252"/>
              <a:gd name="connsiteY3" fmla="*/ 6700249 h 6700249"/>
              <a:gd name="connsiteX4" fmla="*/ 19878 w 4204252"/>
              <a:gd name="connsiteY4" fmla="*/ 6680371 h 6700249"/>
              <a:gd name="connsiteX0" fmla="*/ 19878 w 4204252"/>
              <a:gd name="connsiteY0" fmla="*/ 6680371 h 6690310"/>
              <a:gd name="connsiteX1" fmla="*/ 0 w 4204252"/>
              <a:gd name="connsiteY1" fmla="*/ 0 h 6690310"/>
              <a:gd name="connsiteX2" fmla="*/ 4204252 w 4204252"/>
              <a:gd name="connsiteY2" fmla="*/ 0 h 6690310"/>
              <a:gd name="connsiteX3" fmla="*/ 3130826 w 4204252"/>
              <a:gd name="connsiteY3" fmla="*/ 6690310 h 6690310"/>
              <a:gd name="connsiteX4" fmla="*/ 19878 w 4204252"/>
              <a:gd name="connsiteY4" fmla="*/ 6680371 h 6690310"/>
              <a:gd name="connsiteX0" fmla="*/ 19878 w 4373217"/>
              <a:gd name="connsiteY0" fmla="*/ 6680371 h 6690310"/>
              <a:gd name="connsiteX1" fmla="*/ 0 w 4373217"/>
              <a:gd name="connsiteY1" fmla="*/ 0 h 6690310"/>
              <a:gd name="connsiteX2" fmla="*/ 4373217 w 4373217"/>
              <a:gd name="connsiteY2" fmla="*/ 0 h 6690310"/>
              <a:gd name="connsiteX3" fmla="*/ 3130826 w 4373217"/>
              <a:gd name="connsiteY3" fmla="*/ 6690310 h 6690310"/>
              <a:gd name="connsiteX4" fmla="*/ 19878 w 4373217"/>
              <a:gd name="connsiteY4" fmla="*/ 6680371 h 669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3217" h="6690310">
                <a:moveTo>
                  <a:pt x="19878" y="6680371"/>
                </a:moveTo>
                <a:lnTo>
                  <a:pt x="0" y="0"/>
                </a:lnTo>
                <a:lnTo>
                  <a:pt x="4373217" y="0"/>
                </a:lnTo>
                <a:lnTo>
                  <a:pt x="3130826" y="6690310"/>
                </a:lnTo>
                <a:lnTo>
                  <a:pt x="19878" y="6680371"/>
                </a:lnTo>
                <a:close/>
              </a:path>
            </a:pathLst>
          </a:custGeom>
          <a:solidFill>
            <a:schemeClr val="bg2"/>
          </a:solidFill>
          <a:ln w="76200"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AB6F86-8AAE-7285-54A6-841215703105}"/>
              </a:ext>
            </a:extLst>
          </p:cNvPr>
          <p:cNvSpPr txBox="1"/>
          <p:nvPr/>
        </p:nvSpPr>
        <p:spPr>
          <a:xfrm>
            <a:off x="119270" y="169034"/>
            <a:ext cx="34886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ELECTRIC VEHICLE USE IN NEW SOUTH WALES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04714F-F3F8-CBE4-4948-98FB0F77B566}"/>
              </a:ext>
            </a:extLst>
          </p:cNvPr>
          <p:cNvSpPr txBox="1"/>
          <p:nvPr/>
        </p:nvSpPr>
        <p:spPr>
          <a:xfrm>
            <a:off x="133882" y="4414395"/>
            <a:ext cx="29121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u="sng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Group One</a:t>
            </a:r>
          </a:p>
          <a:p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Cayley Morrow</a:t>
            </a:r>
            <a:b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Chang Yu</a:t>
            </a:r>
          </a:p>
          <a:p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Damian Kifuso</a:t>
            </a:r>
          </a:p>
          <a:p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Julian Ravelo</a:t>
            </a:r>
          </a:p>
        </p:txBody>
      </p:sp>
    </p:spTree>
    <p:extLst>
      <p:ext uri="{BB962C8B-B14F-4D97-AF65-F5344CB8AC3E}">
        <p14:creationId xmlns:p14="http://schemas.microsoft.com/office/powerpoint/2010/main" val="2021904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7C7A2C-74FA-E39E-F801-E60A9EF608A9}"/>
              </a:ext>
            </a:extLst>
          </p:cNvPr>
          <p:cNvSpPr/>
          <p:nvPr/>
        </p:nvSpPr>
        <p:spPr>
          <a:xfrm>
            <a:off x="-1" y="3267872"/>
            <a:ext cx="1307961" cy="365167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283011"/>
              <a:gd name="connsiteX1" fmla="*/ 1815282 w 1815282"/>
              <a:gd name="connsiteY1" fmla="*/ 0 h 4283011"/>
              <a:gd name="connsiteX2" fmla="*/ 858765 w 1815282"/>
              <a:gd name="connsiteY2" fmla="*/ 4283011 h 4283011"/>
              <a:gd name="connsiteX3" fmla="*/ 0 w 1815282"/>
              <a:gd name="connsiteY3" fmla="*/ 4095750 h 4283011"/>
              <a:gd name="connsiteX4" fmla="*/ 1098164 w 1815282"/>
              <a:gd name="connsiteY4" fmla="*/ 0 h 4283011"/>
              <a:gd name="connsiteX0" fmla="*/ 928186 w 1645304"/>
              <a:gd name="connsiteY0" fmla="*/ 0 h 4283011"/>
              <a:gd name="connsiteX1" fmla="*/ 1645304 w 1645304"/>
              <a:gd name="connsiteY1" fmla="*/ 0 h 4283011"/>
              <a:gd name="connsiteX2" fmla="*/ 688787 w 1645304"/>
              <a:gd name="connsiteY2" fmla="*/ 4283011 h 4283011"/>
              <a:gd name="connsiteX3" fmla="*/ 0 w 1645304"/>
              <a:gd name="connsiteY3" fmla="*/ 4248963 h 4283011"/>
              <a:gd name="connsiteX4" fmla="*/ 928186 w 1645304"/>
              <a:gd name="connsiteY4" fmla="*/ 0 h 4283011"/>
              <a:gd name="connsiteX0" fmla="*/ 984846 w 1701964"/>
              <a:gd name="connsiteY0" fmla="*/ 0 h 4283011"/>
              <a:gd name="connsiteX1" fmla="*/ 1701964 w 1701964"/>
              <a:gd name="connsiteY1" fmla="*/ 0 h 4283011"/>
              <a:gd name="connsiteX2" fmla="*/ 745447 w 1701964"/>
              <a:gd name="connsiteY2" fmla="*/ 4283011 h 4283011"/>
              <a:gd name="connsiteX3" fmla="*/ 0 w 1701964"/>
              <a:gd name="connsiteY3" fmla="*/ 4257475 h 4283011"/>
              <a:gd name="connsiteX4" fmla="*/ 984846 w 1701964"/>
              <a:gd name="connsiteY4" fmla="*/ 0 h 428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964" h="4283011">
                <a:moveTo>
                  <a:pt x="984846" y="0"/>
                </a:moveTo>
                <a:lnTo>
                  <a:pt x="1701964" y="0"/>
                </a:lnTo>
                <a:lnTo>
                  <a:pt x="745447" y="4283011"/>
                </a:lnTo>
                <a:lnTo>
                  <a:pt x="0" y="4257475"/>
                </a:lnTo>
                <a:lnTo>
                  <a:pt x="98484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74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8FE015-229E-B4E6-F0EE-09267AE846C1}"/>
              </a:ext>
            </a:extLst>
          </p:cNvPr>
          <p:cNvSpPr/>
          <p:nvPr/>
        </p:nvSpPr>
        <p:spPr>
          <a:xfrm rot="150964">
            <a:off x="-362467" y="4065474"/>
            <a:ext cx="1043911" cy="283252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116792"/>
              <a:gd name="connsiteX1" fmla="*/ 1815282 w 1815282"/>
              <a:gd name="connsiteY1" fmla="*/ 0 h 4116792"/>
              <a:gd name="connsiteX2" fmla="*/ 860754 w 1815282"/>
              <a:gd name="connsiteY2" fmla="*/ 4116792 h 4116792"/>
              <a:gd name="connsiteX3" fmla="*/ 0 w 1815282"/>
              <a:gd name="connsiteY3" fmla="*/ 4095750 h 4116792"/>
              <a:gd name="connsiteX4" fmla="*/ 1098164 w 1815282"/>
              <a:gd name="connsiteY4" fmla="*/ 0 h 4116792"/>
              <a:gd name="connsiteX0" fmla="*/ 1098164 w 1612501"/>
              <a:gd name="connsiteY0" fmla="*/ 42083 h 4158875"/>
              <a:gd name="connsiteX1" fmla="*/ 1612501 w 1612501"/>
              <a:gd name="connsiteY1" fmla="*/ 0 h 4158875"/>
              <a:gd name="connsiteX2" fmla="*/ 860754 w 1612501"/>
              <a:gd name="connsiteY2" fmla="*/ 4158875 h 4158875"/>
              <a:gd name="connsiteX3" fmla="*/ 0 w 1612501"/>
              <a:gd name="connsiteY3" fmla="*/ 4137833 h 4158875"/>
              <a:gd name="connsiteX4" fmla="*/ 1098164 w 1612501"/>
              <a:gd name="connsiteY4" fmla="*/ 42083 h 4158875"/>
              <a:gd name="connsiteX0" fmla="*/ 1098164 w 1198489"/>
              <a:gd name="connsiteY0" fmla="*/ 42083 h 4158875"/>
              <a:gd name="connsiteX1" fmla="*/ 1198489 w 1198489"/>
              <a:gd name="connsiteY1" fmla="*/ 0 h 4158875"/>
              <a:gd name="connsiteX2" fmla="*/ 860754 w 1198489"/>
              <a:gd name="connsiteY2" fmla="*/ 4158875 h 4158875"/>
              <a:gd name="connsiteX3" fmla="*/ 0 w 1198489"/>
              <a:gd name="connsiteY3" fmla="*/ 4137833 h 4158875"/>
              <a:gd name="connsiteX4" fmla="*/ 1098164 w 1198489"/>
              <a:gd name="connsiteY4" fmla="*/ 42083 h 4158875"/>
              <a:gd name="connsiteX0" fmla="*/ 1098164 w 1494212"/>
              <a:gd name="connsiteY0" fmla="*/ 1052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1098164 w 1494212"/>
              <a:gd name="connsiteY4" fmla="*/ 10520 h 4127312"/>
              <a:gd name="connsiteX0" fmla="*/ 971426 w 1494212"/>
              <a:gd name="connsiteY0" fmla="*/ 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971426 w 1494212"/>
              <a:gd name="connsiteY4" fmla="*/ 0 h 4127312"/>
              <a:gd name="connsiteX0" fmla="*/ 692601 w 1215387"/>
              <a:gd name="connsiteY0" fmla="*/ 0 h 4127312"/>
              <a:gd name="connsiteX1" fmla="*/ 1215387 w 1215387"/>
              <a:gd name="connsiteY1" fmla="*/ 0 h 4127312"/>
              <a:gd name="connsiteX2" fmla="*/ 581929 w 1215387"/>
              <a:gd name="connsiteY2" fmla="*/ 4127312 h 4127312"/>
              <a:gd name="connsiteX3" fmla="*/ 0 w 1215387"/>
              <a:gd name="connsiteY3" fmla="*/ 4085229 h 4127312"/>
              <a:gd name="connsiteX4" fmla="*/ 692601 w 1215387"/>
              <a:gd name="connsiteY4" fmla="*/ 0 h 4127312"/>
              <a:gd name="connsiteX0" fmla="*/ 692601 w 1215387"/>
              <a:gd name="connsiteY0" fmla="*/ 0 h 4085229"/>
              <a:gd name="connsiteX1" fmla="*/ 1215387 w 1215387"/>
              <a:gd name="connsiteY1" fmla="*/ 0 h 4085229"/>
              <a:gd name="connsiteX2" fmla="*/ 598827 w 1215387"/>
              <a:gd name="connsiteY2" fmla="*/ 3948461 h 4085229"/>
              <a:gd name="connsiteX3" fmla="*/ 0 w 1215387"/>
              <a:gd name="connsiteY3" fmla="*/ 4085229 h 4085229"/>
              <a:gd name="connsiteX4" fmla="*/ 692601 w 1215387"/>
              <a:gd name="connsiteY4" fmla="*/ 0 h 4085229"/>
              <a:gd name="connsiteX0" fmla="*/ 692601 w 1215387"/>
              <a:gd name="connsiteY0" fmla="*/ 0 h 4095749"/>
              <a:gd name="connsiteX1" fmla="*/ 1215387 w 1215387"/>
              <a:gd name="connsiteY1" fmla="*/ 0 h 4095749"/>
              <a:gd name="connsiteX2" fmla="*/ 607276 w 1215387"/>
              <a:gd name="connsiteY2" fmla="*/ 4095749 h 4095749"/>
              <a:gd name="connsiteX3" fmla="*/ 0 w 1215387"/>
              <a:gd name="connsiteY3" fmla="*/ 4085229 h 4095749"/>
              <a:gd name="connsiteX4" fmla="*/ 692601 w 1215387"/>
              <a:gd name="connsiteY4" fmla="*/ 0 h 4095749"/>
              <a:gd name="connsiteX0" fmla="*/ 692601 w 1215387"/>
              <a:gd name="connsiteY0" fmla="*/ 0 h 4106269"/>
              <a:gd name="connsiteX1" fmla="*/ 1215387 w 1215387"/>
              <a:gd name="connsiteY1" fmla="*/ 0 h 4106269"/>
              <a:gd name="connsiteX2" fmla="*/ 607276 w 1215387"/>
              <a:gd name="connsiteY2" fmla="*/ 4095749 h 4106269"/>
              <a:gd name="connsiteX3" fmla="*/ 0 w 1215387"/>
              <a:gd name="connsiteY3" fmla="*/ 4106269 h 4106269"/>
              <a:gd name="connsiteX4" fmla="*/ 692601 w 1215387"/>
              <a:gd name="connsiteY4" fmla="*/ 0 h 4106269"/>
              <a:gd name="connsiteX0" fmla="*/ 692601 w 1215387"/>
              <a:gd name="connsiteY0" fmla="*/ 0 h 4106270"/>
              <a:gd name="connsiteX1" fmla="*/ 1215387 w 1215387"/>
              <a:gd name="connsiteY1" fmla="*/ 0 h 4106270"/>
              <a:gd name="connsiteX2" fmla="*/ 581929 w 1215387"/>
              <a:gd name="connsiteY2" fmla="*/ 4106270 h 4106270"/>
              <a:gd name="connsiteX3" fmla="*/ 0 w 1215387"/>
              <a:gd name="connsiteY3" fmla="*/ 4106269 h 4106270"/>
              <a:gd name="connsiteX4" fmla="*/ 692601 w 1215387"/>
              <a:gd name="connsiteY4" fmla="*/ 0 h 410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87" h="4106270">
                <a:moveTo>
                  <a:pt x="692601" y="0"/>
                </a:moveTo>
                <a:lnTo>
                  <a:pt x="1215387" y="0"/>
                </a:lnTo>
                <a:lnTo>
                  <a:pt x="581929" y="4106270"/>
                </a:lnTo>
                <a:lnTo>
                  <a:pt x="0" y="4106269"/>
                </a:lnTo>
                <a:lnTo>
                  <a:pt x="692601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60000"/>
                  <a:lumOff val="40000"/>
                  <a:alpha val="79000"/>
                </a:schemeClr>
              </a:gs>
              <a:gs pos="18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F932164-2592-D564-453D-7B58871C3F09}"/>
              </a:ext>
            </a:extLst>
          </p:cNvPr>
          <p:cNvSpPr/>
          <p:nvPr/>
        </p:nvSpPr>
        <p:spPr>
          <a:xfrm rot="20666335">
            <a:off x="11827330" y="-504104"/>
            <a:ext cx="107014" cy="3721609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92" h="4384431">
                <a:moveTo>
                  <a:pt x="0" y="0"/>
                </a:moveTo>
                <a:lnTo>
                  <a:pt x="813440" y="0"/>
                </a:lnTo>
                <a:lnTo>
                  <a:pt x="1278992" y="4384431"/>
                </a:lnTo>
                <a:lnTo>
                  <a:pt x="465553" y="43844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9EC8A8-755F-BE81-6385-E34B72D710F6}"/>
              </a:ext>
            </a:extLst>
          </p:cNvPr>
          <p:cNvGrpSpPr/>
          <p:nvPr/>
        </p:nvGrpSpPr>
        <p:grpSpPr>
          <a:xfrm>
            <a:off x="159488" y="181195"/>
            <a:ext cx="7729870" cy="1597800"/>
            <a:chOff x="574433" y="1099255"/>
            <a:chExt cx="6096000" cy="14124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5BD0A7-F304-8A4D-921E-5AF2AA471A07}"/>
                </a:ext>
              </a:extLst>
            </p:cNvPr>
            <p:cNvSpPr txBox="1"/>
            <p:nvPr/>
          </p:nvSpPr>
          <p:spPr>
            <a:xfrm>
              <a:off x="574433" y="1099255"/>
              <a:ext cx="6096000" cy="816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Interactive Map</a:t>
              </a:r>
              <a:r>
                <a:rPr lang="en-US" sz="5400" b="1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Using Mapbox</a:t>
              </a:r>
              <a:endParaRPr lang="en-US" sz="5400" b="1" i="0" dirty="0">
                <a:solidFill>
                  <a:schemeClr val="accent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0112AE-4245-98A8-C217-B500551A5015}"/>
                </a:ext>
              </a:extLst>
            </p:cNvPr>
            <p:cNvSpPr txBox="1"/>
            <p:nvPr/>
          </p:nvSpPr>
          <p:spPr>
            <a:xfrm>
              <a:off x="574433" y="1668266"/>
              <a:ext cx="6096000" cy="843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Using Mapbox to make an interactive map that creates markers with charger location and details.</a:t>
              </a:r>
              <a:endPara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7F6BB0A-9940-2622-D645-C45F4AF334A1}"/>
              </a:ext>
            </a:extLst>
          </p:cNvPr>
          <p:cNvSpPr txBox="1"/>
          <p:nvPr/>
        </p:nvSpPr>
        <p:spPr>
          <a:xfrm>
            <a:off x="6364990" y="1454018"/>
            <a:ext cx="516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Create a pop up when the user clicks on a suburb or a charger marker and display information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6C5436-D125-5C68-1266-203B36D14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253" y="1869516"/>
            <a:ext cx="4391758" cy="34349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99F5A7-838B-D934-0497-F7E97F974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990" y="2285015"/>
            <a:ext cx="5334000" cy="4267200"/>
          </a:xfrm>
          <a:prstGeom prst="rect">
            <a:avLst/>
          </a:prstGeom>
          <a:ln w="28575">
            <a:solidFill>
              <a:srgbClr val="9CE611"/>
            </a:solidFill>
          </a:ln>
        </p:spPr>
      </p:pic>
    </p:spTree>
    <p:extLst>
      <p:ext uri="{BB962C8B-B14F-4D97-AF65-F5344CB8AC3E}">
        <p14:creationId xmlns:p14="http://schemas.microsoft.com/office/powerpoint/2010/main" val="2281451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7C7A2C-74FA-E39E-F801-E60A9EF608A9}"/>
              </a:ext>
            </a:extLst>
          </p:cNvPr>
          <p:cNvSpPr/>
          <p:nvPr/>
        </p:nvSpPr>
        <p:spPr>
          <a:xfrm>
            <a:off x="11123612" y="3486661"/>
            <a:ext cx="1307961" cy="365167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283011"/>
              <a:gd name="connsiteX1" fmla="*/ 1815282 w 1815282"/>
              <a:gd name="connsiteY1" fmla="*/ 0 h 4283011"/>
              <a:gd name="connsiteX2" fmla="*/ 858765 w 1815282"/>
              <a:gd name="connsiteY2" fmla="*/ 4283011 h 4283011"/>
              <a:gd name="connsiteX3" fmla="*/ 0 w 1815282"/>
              <a:gd name="connsiteY3" fmla="*/ 4095750 h 4283011"/>
              <a:gd name="connsiteX4" fmla="*/ 1098164 w 1815282"/>
              <a:gd name="connsiteY4" fmla="*/ 0 h 4283011"/>
              <a:gd name="connsiteX0" fmla="*/ 928186 w 1645304"/>
              <a:gd name="connsiteY0" fmla="*/ 0 h 4283011"/>
              <a:gd name="connsiteX1" fmla="*/ 1645304 w 1645304"/>
              <a:gd name="connsiteY1" fmla="*/ 0 h 4283011"/>
              <a:gd name="connsiteX2" fmla="*/ 688787 w 1645304"/>
              <a:gd name="connsiteY2" fmla="*/ 4283011 h 4283011"/>
              <a:gd name="connsiteX3" fmla="*/ 0 w 1645304"/>
              <a:gd name="connsiteY3" fmla="*/ 4248963 h 4283011"/>
              <a:gd name="connsiteX4" fmla="*/ 928186 w 1645304"/>
              <a:gd name="connsiteY4" fmla="*/ 0 h 4283011"/>
              <a:gd name="connsiteX0" fmla="*/ 984846 w 1701964"/>
              <a:gd name="connsiteY0" fmla="*/ 0 h 4283011"/>
              <a:gd name="connsiteX1" fmla="*/ 1701964 w 1701964"/>
              <a:gd name="connsiteY1" fmla="*/ 0 h 4283011"/>
              <a:gd name="connsiteX2" fmla="*/ 745447 w 1701964"/>
              <a:gd name="connsiteY2" fmla="*/ 4283011 h 4283011"/>
              <a:gd name="connsiteX3" fmla="*/ 0 w 1701964"/>
              <a:gd name="connsiteY3" fmla="*/ 4257475 h 4283011"/>
              <a:gd name="connsiteX4" fmla="*/ 984846 w 1701964"/>
              <a:gd name="connsiteY4" fmla="*/ 0 h 428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964" h="4283011">
                <a:moveTo>
                  <a:pt x="984846" y="0"/>
                </a:moveTo>
                <a:lnTo>
                  <a:pt x="1701964" y="0"/>
                </a:lnTo>
                <a:lnTo>
                  <a:pt x="745447" y="4283011"/>
                </a:lnTo>
                <a:lnTo>
                  <a:pt x="0" y="4257475"/>
                </a:lnTo>
                <a:lnTo>
                  <a:pt x="98484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74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F932164-2592-D564-453D-7B58871C3F09}"/>
              </a:ext>
            </a:extLst>
          </p:cNvPr>
          <p:cNvSpPr/>
          <p:nvPr/>
        </p:nvSpPr>
        <p:spPr>
          <a:xfrm rot="20666335">
            <a:off x="11827330" y="-504104"/>
            <a:ext cx="107014" cy="3721609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92" h="4384431">
                <a:moveTo>
                  <a:pt x="0" y="0"/>
                </a:moveTo>
                <a:lnTo>
                  <a:pt x="813440" y="0"/>
                </a:lnTo>
                <a:lnTo>
                  <a:pt x="1278992" y="4384431"/>
                </a:lnTo>
                <a:lnTo>
                  <a:pt x="465553" y="43844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9EC8A8-755F-BE81-6385-E34B72D710F6}"/>
              </a:ext>
            </a:extLst>
          </p:cNvPr>
          <p:cNvGrpSpPr/>
          <p:nvPr/>
        </p:nvGrpSpPr>
        <p:grpSpPr>
          <a:xfrm>
            <a:off x="159488" y="181195"/>
            <a:ext cx="6543462" cy="1597800"/>
            <a:chOff x="574433" y="1099255"/>
            <a:chExt cx="6096000" cy="14124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5BD0A7-F304-8A4D-921E-5AF2AA471A07}"/>
                </a:ext>
              </a:extLst>
            </p:cNvPr>
            <p:cNvSpPr txBox="1"/>
            <p:nvPr/>
          </p:nvSpPr>
          <p:spPr>
            <a:xfrm>
              <a:off x="574433" y="1099255"/>
              <a:ext cx="6096000" cy="816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Interactive Bar Chart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0112AE-4245-98A8-C217-B500551A5015}"/>
                </a:ext>
              </a:extLst>
            </p:cNvPr>
            <p:cNvSpPr txBox="1"/>
            <p:nvPr/>
          </p:nvSpPr>
          <p:spPr>
            <a:xfrm>
              <a:off x="574433" y="1668266"/>
              <a:ext cx="6096000" cy="843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Using </a:t>
              </a:r>
              <a:r>
                <a:rPr lang="en-US" sz="2800" b="0" i="0" dirty="0" err="1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plotly</a:t>
              </a:r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a bar chart to display the number of Electrical Vehicles registered in NSW between 2017 and 2021.</a:t>
              </a:r>
              <a:endPara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06A5F92-8A44-3BB3-C6D2-EA4F05066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16" y="2202031"/>
            <a:ext cx="5413208" cy="2569259"/>
          </a:xfrm>
          <a:prstGeom prst="rect">
            <a:avLst/>
          </a:prstGeom>
          <a:ln w="28575">
            <a:noFill/>
          </a:ln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8FE015-229E-B4E6-F0EE-09267AE846C1}"/>
              </a:ext>
            </a:extLst>
          </p:cNvPr>
          <p:cNvSpPr/>
          <p:nvPr/>
        </p:nvSpPr>
        <p:spPr>
          <a:xfrm>
            <a:off x="10733681" y="4305811"/>
            <a:ext cx="1043911" cy="283252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116792"/>
              <a:gd name="connsiteX1" fmla="*/ 1815282 w 1815282"/>
              <a:gd name="connsiteY1" fmla="*/ 0 h 4116792"/>
              <a:gd name="connsiteX2" fmla="*/ 860754 w 1815282"/>
              <a:gd name="connsiteY2" fmla="*/ 4116792 h 4116792"/>
              <a:gd name="connsiteX3" fmla="*/ 0 w 1815282"/>
              <a:gd name="connsiteY3" fmla="*/ 4095750 h 4116792"/>
              <a:gd name="connsiteX4" fmla="*/ 1098164 w 1815282"/>
              <a:gd name="connsiteY4" fmla="*/ 0 h 4116792"/>
              <a:gd name="connsiteX0" fmla="*/ 1098164 w 1612501"/>
              <a:gd name="connsiteY0" fmla="*/ 42083 h 4158875"/>
              <a:gd name="connsiteX1" fmla="*/ 1612501 w 1612501"/>
              <a:gd name="connsiteY1" fmla="*/ 0 h 4158875"/>
              <a:gd name="connsiteX2" fmla="*/ 860754 w 1612501"/>
              <a:gd name="connsiteY2" fmla="*/ 4158875 h 4158875"/>
              <a:gd name="connsiteX3" fmla="*/ 0 w 1612501"/>
              <a:gd name="connsiteY3" fmla="*/ 4137833 h 4158875"/>
              <a:gd name="connsiteX4" fmla="*/ 1098164 w 1612501"/>
              <a:gd name="connsiteY4" fmla="*/ 42083 h 4158875"/>
              <a:gd name="connsiteX0" fmla="*/ 1098164 w 1198489"/>
              <a:gd name="connsiteY0" fmla="*/ 42083 h 4158875"/>
              <a:gd name="connsiteX1" fmla="*/ 1198489 w 1198489"/>
              <a:gd name="connsiteY1" fmla="*/ 0 h 4158875"/>
              <a:gd name="connsiteX2" fmla="*/ 860754 w 1198489"/>
              <a:gd name="connsiteY2" fmla="*/ 4158875 h 4158875"/>
              <a:gd name="connsiteX3" fmla="*/ 0 w 1198489"/>
              <a:gd name="connsiteY3" fmla="*/ 4137833 h 4158875"/>
              <a:gd name="connsiteX4" fmla="*/ 1098164 w 1198489"/>
              <a:gd name="connsiteY4" fmla="*/ 42083 h 4158875"/>
              <a:gd name="connsiteX0" fmla="*/ 1098164 w 1494212"/>
              <a:gd name="connsiteY0" fmla="*/ 1052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1098164 w 1494212"/>
              <a:gd name="connsiteY4" fmla="*/ 10520 h 4127312"/>
              <a:gd name="connsiteX0" fmla="*/ 971426 w 1494212"/>
              <a:gd name="connsiteY0" fmla="*/ 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971426 w 1494212"/>
              <a:gd name="connsiteY4" fmla="*/ 0 h 4127312"/>
              <a:gd name="connsiteX0" fmla="*/ 692601 w 1215387"/>
              <a:gd name="connsiteY0" fmla="*/ 0 h 4127312"/>
              <a:gd name="connsiteX1" fmla="*/ 1215387 w 1215387"/>
              <a:gd name="connsiteY1" fmla="*/ 0 h 4127312"/>
              <a:gd name="connsiteX2" fmla="*/ 581929 w 1215387"/>
              <a:gd name="connsiteY2" fmla="*/ 4127312 h 4127312"/>
              <a:gd name="connsiteX3" fmla="*/ 0 w 1215387"/>
              <a:gd name="connsiteY3" fmla="*/ 4085229 h 4127312"/>
              <a:gd name="connsiteX4" fmla="*/ 692601 w 1215387"/>
              <a:gd name="connsiteY4" fmla="*/ 0 h 4127312"/>
              <a:gd name="connsiteX0" fmla="*/ 692601 w 1215387"/>
              <a:gd name="connsiteY0" fmla="*/ 0 h 4085229"/>
              <a:gd name="connsiteX1" fmla="*/ 1215387 w 1215387"/>
              <a:gd name="connsiteY1" fmla="*/ 0 h 4085229"/>
              <a:gd name="connsiteX2" fmla="*/ 598827 w 1215387"/>
              <a:gd name="connsiteY2" fmla="*/ 3948461 h 4085229"/>
              <a:gd name="connsiteX3" fmla="*/ 0 w 1215387"/>
              <a:gd name="connsiteY3" fmla="*/ 4085229 h 4085229"/>
              <a:gd name="connsiteX4" fmla="*/ 692601 w 1215387"/>
              <a:gd name="connsiteY4" fmla="*/ 0 h 4085229"/>
              <a:gd name="connsiteX0" fmla="*/ 692601 w 1215387"/>
              <a:gd name="connsiteY0" fmla="*/ 0 h 4095749"/>
              <a:gd name="connsiteX1" fmla="*/ 1215387 w 1215387"/>
              <a:gd name="connsiteY1" fmla="*/ 0 h 4095749"/>
              <a:gd name="connsiteX2" fmla="*/ 607276 w 1215387"/>
              <a:gd name="connsiteY2" fmla="*/ 4095749 h 4095749"/>
              <a:gd name="connsiteX3" fmla="*/ 0 w 1215387"/>
              <a:gd name="connsiteY3" fmla="*/ 4085229 h 4095749"/>
              <a:gd name="connsiteX4" fmla="*/ 692601 w 1215387"/>
              <a:gd name="connsiteY4" fmla="*/ 0 h 4095749"/>
              <a:gd name="connsiteX0" fmla="*/ 692601 w 1215387"/>
              <a:gd name="connsiteY0" fmla="*/ 0 h 4106269"/>
              <a:gd name="connsiteX1" fmla="*/ 1215387 w 1215387"/>
              <a:gd name="connsiteY1" fmla="*/ 0 h 4106269"/>
              <a:gd name="connsiteX2" fmla="*/ 607276 w 1215387"/>
              <a:gd name="connsiteY2" fmla="*/ 4095749 h 4106269"/>
              <a:gd name="connsiteX3" fmla="*/ 0 w 1215387"/>
              <a:gd name="connsiteY3" fmla="*/ 4106269 h 4106269"/>
              <a:gd name="connsiteX4" fmla="*/ 692601 w 1215387"/>
              <a:gd name="connsiteY4" fmla="*/ 0 h 4106269"/>
              <a:gd name="connsiteX0" fmla="*/ 692601 w 1215387"/>
              <a:gd name="connsiteY0" fmla="*/ 0 h 4106270"/>
              <a:gd name="connsiteX1" fmla="*/ 1215387 w 1215387"/>
              <a:gd name="connsiteY1" fmla="*/ 0 h 4106270"/>
              <a:gd name="connsiteX2" fmla="*/ 581929 w 1215387"/>
              <a:gd name="connsiteY2" fmla="*/ 4106270 h 4106270"/>
              <a:gd name="connsiteX3" fmla="*/ 0 w 1215387"/>
              <a:gd name="connsiteY3" fmla="*/ 4106269 h 4106270"/>
              <a:gd name="connsiteX4" fmla="*/ 692601 w 1215387"/>
              <a:gd name="connsiteY4" fmla="*/ 0 h 410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87" h="4106270">
                <a:moveTo>
                  <a:pt x="692601" y="0"/>
                </a:moveTo>
                <a:lnTo>
                  <a:pt x="1215387" y="0"/>
                </a:lnTo>
                <a:lnTo>
                  <a:pt x="581929" y="4106270"/>
                </a:lnTo>
                <a:lnTo>
                  <a:pt x="0" y="4106269"/>
                </a:lnTo>
                <a:lnTo>
                  <a:pt x="692601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60000"/>
                  <a:lumOff val="40000"/>
                  <a:alpha val="79000"/>
                </a:schemeClr>
              </a:gs>
              <a:gs pos="18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E0824D-60DE-9C00-FAB5-0B5FD717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305" y="340083"/>
            <a:ext cx="3947661" cy="617783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277296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F932164-2592-D564-453D-7B58871C3F09}"/>
              </a:ext>
            </a:extLst>
          </p:cNvPr>
          <p:cNvSpPr/>
          <p:nvPr/>
        </p:nvSpPr>
        <p:spPr>
          <a:xfrm rot="20666335">
            <a:off x="11827330" y="-504104"/>
            <a:ext cx="107014" cy="3721609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92" h="4384431">
                <a:moveTo>
                  <a:pt x="0" y="0"/>
                </a:moveTo>
                <a:lnTo>
                  <a:pt x="813440" y="0"/>
                </a:lnTo>
                <a:lnTo>
                  <a:pt x="1278992" y="4384431"/>
                </a:lnTo>
                <a:lnTo>
                  <a:pt x="465553" y="43844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9EC8A8-755F-BE81-6385-E34B72D710F6}"/>
              </a:ext>
            </a:extLst>
          </p:cNvPr>
          <p:cNvGrpSpPr/>
          <p:nvPr/>
        </p:nvGrpSpPr>
        <p:grpSpPr>
          <a:xfrm>
            <a:off x="159488" y="181195"/>
            <a:ext cx="6824968" cy="1597800"/>
            <a:chOff x="574433" y="1099255"/>
            <a:chExt cx="6096000" cy="14124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5BD0A7-F304-8A4D-921E-5AF2AA471A07}"/>
                </a:ext>
              </a:extLst>
            </p:cNvPr>
            <p:cNvSpPr txBox="1"/>
            <p:nvPr/>
          </p:nvSpPr>
          <p:spPr>
            <a:xfrm>
              <a:off x="574433" y="1099255"/>
              <a:ext cx="6096000" cy="816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Interactive Pie Chart</a:t>
              </a:r>
              <a:r>
                <a:rPr lang="en-US" sz="5400" b="1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Fuel Use</a:t>
              </a:r>
              <a:endParaRPr lang="en-US" sz="5400" b="1" i="0" dirty="0">
                <a:solidFill>
                  <a:schemeClr val="accent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0112AE-4245-98A8-C217-B500551A5015}"/>
                </a:ext>
              </a:extLst>
            </p:cNvPr>
            <p:cNvSpPr txBox="1"/>
            <p:nvPr/>
          </p:nvSpPr>
          <p:spPr>
            <a:xfrm>
              <a:off x="574433" y="1668266"/>
              <a:ext cx="6096000" cy="843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Using </a:t>
              </a:r>
              <a:r>
                <a:rPr lang="en-US" sz="2800" b="0" i="0" dirty="0" err="1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plotly</a:t>
              </a:r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an interactive pie chart to display the fuel breakdown for the states that use the National Energy Market.</a:t>
              </a:r>
              <a:endPara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7F6BB0A-9940-2622-D645-C45F4AF334A1}"/>
              </a:ext>
            </a:extLst>
          </p:cNvPr>
          <p:cNvSpPr txBox="1"/>
          <p:nvPr/>
        </p:nvSpPr>
        <p:spPr>
          <a:xfrm>
            <a:off x="778782" y="1693537"/>
            <a:ext cx="516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By selecting the dropdown menu users can check the data per state</a:t>
            </a:r>
          </a:p>
        </p:txBody>
      </p:sp>
      <p:sp>
        <p:nvSpPr>
          <p:cNvPr id="2" name="Freeform: Shape 9">
            <a:extLst>
              <a:ext uri="{FF2B5EF4-FFF2-40B4-BE49-F238E27FC236}">
                <a16:creationId xmlns:a16="http://schemas.microsoft.com/office/drawing/2014/main" id="{7F171AA0-9330-E3F0-95AB-284822A304B3}"/>
              </a:ext>
            </a:extLst>
          </p:cNvPr>
          <p:cNvSpPr/>
          <p:nvPr/>
        </p:nvSpPr>
        <p:spPr>
          <a:xfrm>
            <a:off x="11123612" y="3486661"/>
            <a:ext cx="1307961" cy="365167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283011"/>
              <a:gd name="connsiteX1" fmla="*/ 1815282 w 1815282"/>
              <a:gd name="connsiteY1" fmla="*/ 0 h 4283011"/>
              <a:gd name="connsiteX2" fmla="*/ 858765 w 1815282"/>
              <a:gd name="connsiteY2" fmla="*/ 4283011 h 4283011"/>
              <a:gd name="connsiteX3" fmla="*/ 0 w 1815282"/>
              <a:gd name="connsiteY3" fmla="*/ 4095750 h 4283011"/>
              <a:gd name="connsiteX4" fmla="*/ 1098164 w 1815282"/>
              <a:gd name="connsiteY4" fmla="*/ 0 h 4283011"/>
              <a:gd name="connsiteX0" fmla="*/ 928186 w 1645304"/>
              <a:gd name="connsiteY0" fmla="*/ 0 h 4283011"/>
              <a:gd name="connsiteX1" fmla="*/ 1645304 w 1645304"/>
              <a:gd name="connsiteY1" fmla="*/ 0 h 4283011"/>
              <a:gd name="connsiteX2" fmla="*/ 688787 w 1645304"/>
              <a:gd name="connsiteY2" fmla="*/ 4283011 h 4283011"/>
              <a:gd name="connsiteX3" fmla="*/ 0 w 1645304"/>
              <a:gd name="connsiteY3" fmla="*/ 4248963 h 4283011"/>
              <a:gd name="connsiteX4" fmla="*/ 928186 w 1645304"/>
              <a:gd name="connsiteY4" fmla="*/ 0 h 4283011"/>
              <a:gd name="connsiteX0" fmla="*/ 984846 w 1701964"/>
              <a:gd name="connsiteY0" fmla="*/ 0 h 4283011"/>
              <a:gd name="connsiteX1" fmla="*/ 1701964 w 1701964"/>
              <a:gd name="connsiteY1" fmla="*/ 0 h 4283011"/>
              <a:gd name="connsiteX2" fmla="*/ 745447 w 1701964"/>
              <a:gd name="connsiteY2" fmla="*/ 4283011 h 4283011"/>
              <a:gd name="connsiteX3" fmla="*/ 0 w 1701964"/>
              <a:gd name="connsiteY3" fmla="*/ 4257475 h 4283011"/>
              <a:gd name="connsiteX4" fmla="*/ 984846 w 1701964"/>
              <a:gd name="connsiteY4" fmla="*/ 0 h 428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964" h="4283011">
                <a:moveTo>
                  <a:pt x="984846" y="0"/>
                </a:moveTo>
                <a:lnTo>
                  <a:pt x="1701964" y="0"/>
                </a:lnTo>
                <a:lnTo>
                  <a:pt x="745447" y="4283011"/>
                </a:lnTo>
                <a:lnTo>
                  <a:pt x="0" y="4257475"/>
                </a:lnTo>
                <a:lnTo>
                  <a:pt x="98484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74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E36317C2-4DD5-6ED1-7BBA-F3BB48851F07}"/>
              </a:ext>
            </a:extLst>
          </p:cNvPr>
          <p:cNvSpPr/>
          <p:nvPr/>
        </p:nvSpPr>
        <p:spPr>
          <a:xfrm>
            <a:off x="10733681" y="4305811"/>
            <a:ext cx="1043911" cy="283252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116792"/>
              <a:gd name="connsiteX1" fmla="*/ 1815282 w 1815282"/>
              <a:gd name="connsiteY1" fmla="*/ 0 h 4116792"/>
              <a:gd name="connsiteX2" fmla="*/ 860754 w 1815282"/>
              <a:gd name="connsiteY2" fmla="*/ 4116792 h 4116792"/>
              <a:gd name="connsiteX3" fmla="*/ 0 w 1815282"/>
              <a:gd name="connsiteY3" fmla="*/ 4095750 h 4116792"/>
              <a:gd name="connsiteX4" fmla="*/ 1098164 w 1815282"/>
              <a:gd name="connsiteY4" fmla="*/ 0 h 4116792"/>
              <a:gd name="connsiteX0" fmla="*/ 1098164 w 1612501"/>
              <a:gd name="connsiteY0" fmla="*/ 42083 h 4158875"/>
              <a:gd name="connsiteX1" fmla="*/ 1612501 w 1612501"/>
              <a:gd name="connsiteY1" fmla="*/ 0 h 4158875"/>
              <a:gd name="connsiteX2" fmla="*/ 860754 w 1612501"/>
              <a:gd name="connsiteY2" fmla="*/ 4158875 h 4158875"/>
              <a:gd name="connsiteX3" fmla="*/ 0 w 1612501"/>
              <a:gd name="connsiteY3" fmla="*/ 4137833 h 4158875"/>
              <a:gd name="connsiteX4" fmla="*/ 1098164 w 1612501"/>
              <a:gd name="connsiteY4" fmla="*/ 42083 h 4158875"/>
              <a:gd name="connsiteX0" fmla="*/ 1098164 w 1198489"/>
              <a:gd name="connsiteY0" fmla="*/ 42083 h 4158875"/>
              <a:gd name="connsiteX1" fmla="*/ 1198489 w 1198489"/>
              <a:gd name="connsiteY1" fmla="*/ 0 h 4158875"/>
              <a:gd name="connsiteX2" fmla="*/ 860754 w 1198489"/>
              <a:gd name="connsiteY2" fmla="*/ 4158875 h 4158875"/>
              <a:gd name="connsiteX3" fmla="*/ 0 w 1198489"/>
              <a:gd name="connsiteY3" fmla="*/ 4137833 h 4158875"/>
              <a:gd name="connsiteX4" fmla="*/ 1098164 w 1198489"/>
              <a:gd name="connsiteY4" fmla="*/ 42083 h 4158875"/>
              <a:gd name="connsiteX0" fmla="*/ 1098164 w 1494212"/>
              <a:gd name="connsiteY0" fmla="*/ 1052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1098164 w 1494212"/>
              <a:gd name="connsiteY4" fmla="*/ 10520 h 4127312"/>
              <a:gd name="connsiteX0" fmla="*/ 971426 w 1494212"/>
              <a:gd name="connsiteY0" fmla="*/ 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971426 w 1494212"/>
              <a:gd name="connsiteY4" fmla="*/ 0 h 4127312"/>
              <a:gd name="connsiteX0" fmla="*/ 692601 w 1215387"/>
              <a:gd name="connsiteY0" fmla="*/ 0 h 4127312"/>
              <a:gd name="connsiteX1" fmla="*/ 1215387 w 1215387"/>
              <a:gd name="connsiteY1" fmla="*/ 0 h 4127312"/>
              <a:gd name="connsiteX2" fmla="*/ 581929 w 1215387"/>
              <a:gd name="connsiteY2" fmla="*/ 4127312 h 4127312"/>
              <a:gd name="connsiteX3" fmla="*/ 0 w 1215387"/>
              <a:gd name="connsiteY3" fmla="*/ 4085229 h 4127312"/>
              <a:gd name="connsiteX4" fmla="*/ 692601 w 1215387"/>
              <a:gd name="connsiteY4" fmla="*/ 0 h 4127312"/>
              <a:gd name="connsiteX0" fmla="*/ 692601 w 1215387"/>
              <a:gd name="connsiteY0" fmla="*/ 0 h 4085229"/>
              <a:gd name="connsiteX1" fmla="*/ 1215387 w 1215387"/>
              <a:gd name="connsiteY1" fmla="*/ 0 h 4085229"/>
              <a:gd name="connsiteX2" fmla="*/ 598827 w 1215387"/>
              <a:gd name="connsiteY2" fmla="*/ 3948461 h 4085229"/>
              <a:gd name="connsiteX3" fmla="*/ 0 w 1215387"/>
              <a:gd name="connsiteY3" fmla="*/ 4085229 h 4085229"/>
              <a:gd name="connsiteX4" fmla="*/ 692601 w 1215387"/>
              <a:gd name="connsiteY4" fmla="*/ 0 h 4085229"/>
              <a:gd name="connsiteX0" fmla="*/ 692601 w 1215387"/>
              <a:gd name="connsiteY0" fmla="*/ 0 h 4095749"/>
              <a:gd name="connsiteX1" fmla="*/ 1215387 w 1215387"/>
              <a:gd name="connsiteY1" fmla="*/ 0 h 4095749"/>
              <a:gd name="connsiteX2" fmla="*/ 607276 w 1215387"/>
              <a:gd name="connsiteY2" fmla="*/ 4095749 h 4095749"/>
              <a:gd name="connsiteX3" fmla="*/ 0 w 1215387"/>
              <a:gd name="connsiteY3" fmla="*/ 4085229 h 4095749"/>
              <a:gd name="connsiteX4" fmla="*/ 692601 w 1215387"/>
              <a:gd name="connsiteY4" fmla="*/ 0 h 4095749"/>
              <a:gd name="connsiteX0" fmla="*/ 692601 w 1215387"/>
              <a:gd name="connsiteY0" fmla="*/ 0 h 4106269"/>
              <a:gd name="connsiteX1" fmla="*/ 1215387 w 1215387"/>
              <a:gd name="connsiteY1" fmla="*/ 0 h 4106269"/>
              <a:gd name="connsiteX2" fmla="*/ 607276 w 1215387"/>
              <a:gd name="connsiteY2" fmla="*/ 4095749 h 4106269"/>
              <a:gd name="connsiteX3" fmla="*/ 0 w 1215387"/>
              <a:gd name="connsiteY3" fmla="*/ 4106269 h 4106269"/>
              <a:gd name="connsiteX4" fmla="*/ 692601 w 1215387"/>
              <a:gd name="connsiteY4" fmla="*/ 0 h 4106269"/>
              <a:gd name="connsiteX0" fmla="*/ 692601 w 1215387"/>
              <a:gd name="connsiteY0" fmla="*/ 0 h 4106270"/>
              <a:gd name="connsiteX1" fmla="*/ 1215387 w 1215387"/>
              <a:gd name="connsiteY1" fmla="*/ 0 h 4106270"/>
              <a:gd name="connsiteX2" fmla="*/ 581929 w 1215387"/>
              <a:gd name="connsiteY2" fmla="*/ 4106270 h 4106270"/>
              <a:gd name="connsiteX3" fmla="*/ 0 w 1215387"/>
              <a:gd name="connsiteY3" fmla="*/ 4106269 h 4106270"/>
              <a:gd name="connsiteX4" fmla="*/ 692601 w 1215387"/>
              <a:gd name="connsiteY4" fmla="*/ 0 h 410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87" h="4106270">
                <a:moveTo>
                  <a:pt x="692601" y="0"/>
                </a:moveTo>
                <a:lnTo>
                  <a:pt x="1215387" y="0"/>
                </a:lnTo>
                <a:lnTo>
                  <a:pt x="581929" y="4106270"/>
                </a:lnTo>
                <a:lnTo>
                  <a:pt x="0" y="4106269"/>
                </a:lnTo>
                <a:lnTo>
                  <a:pt x="692601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60000"/>
                  <a:lumOff val="40000"/>
                  <a:alpha val="79000"/>
                </a:schemeClr>
              </a:gs>
              <a:gs pos="18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F18D6C-67E1-BCCC-5A85-2AEB02D7CDA4}"/>
              </a:ext>
            </a:extLst>
          </p:cNvPr>
          <p:cNvGrpSpPr/>
          <p:nvPr/>
        </p:nvGrpSpPr>
        <p:grpSpPr>
          <a:xfrm>
            <a:off x="778781" y="2626010"/>
            <a:ext cx="4908411" cy="3092829"/>
            <a:chOff x="778781" y="2626010"/>
            <a:chExt cx="4908411" cy="309282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E356CB-C437-5C8D-DE4D-CA6138D73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252" r="91791"/>
            <a:stretch/>
          </p:blipFill>
          <p:spPr>
            <a:xfrm>
              <a:off x="778781" y="2626010"/>
              <a:ext cx="609458" cy="3092400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1E44486-FD27-2B47-B0AD-CAB020A37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316"/>
            <a:stretch/>
          </p:blipFill>
          <p:spPr>
            <a:xfrm>
              <a:off x="1387951" y="2626439"/>
              <a:ext cx="4299241" cy="3092400"/>
            </a:xfrm>
            <a:prstGeom prst="rect">
              <a:avLst/>
            </a:prstGeom>
            <a:ln w="28575"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08C2C15-9C6C-EFF0-5D92-A8AD12E7A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456" y="44450"/>
            <a:ext cx="3302000" cy="676910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07444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ee photo 3d electric car with charged battery">
            <a:extLst>
              <a:ext uri="{FF2B5EF4-FFF2-40B4-BE49-F238E27FC236}">
                <a16:creationId xmlns:a16="http://schemas.microsoft.com/office/drawing/2014/main" id="{5D86EA17-306C-A83C-FC27-16178CB14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2"/>
          <a:stretch>
            <a:fillRect/>
          </a:stretch>
        </p:blipFill>
        <p:spPr bwMode="auto">
          <a:xfrm>
            <a:off x="6850762" y="0"/>
            <a:ext cx="5341239" cy="4095750"/>
          </a:xfrm>
          <a:custGeom>
            <a:avLst/>
            <a:gdLst>
              <a:gd name="connsiteX0" fmla="*/ 1098165 w 5341239"/>
              <a:gd name="connsiteY0" fmla="*/ 0 h 4095750"/>
              <a:gd name="connsiteX1" fmla="*/ 5341239 w 5341239"/>
              <a:gd name="connsiteY1" fmla="*/ 0 h 4095750"/>
              <a:gd name="connsiteX2" fmla="*/ 5341239 w 5341239"/>
              <a:gd name="connsiteY2" fmla="*/ 4095750 h 4095750"/>
              <a:gd name="connsiteX3" fmla="*/ 0 w 5341239"/>
              <a:gd name="connsiteY3" fmla="*/ 4095750 h 4095750"/>
              <a:gd name="connsiteX4" fmla="*/ 1098165 w 5341239"/>
              <a:gd name="connsiteY4" fmla="*/ 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1239" h="4095750">
                <a:moveTo>
                  <a:pt x="1098165" y="0"/>
                </a:moveTo>
                <a:lnTo>
                  <a:pt x="5341239" y="0"/>
                </a:lnTo>
                <a:lnTo>
                  <a:pt x="5341239" y="4095750"/>
                </a:lnTo>
                <a:lnTo>
                  <a:pt x="0" y="4095750"/>
                </a:lnTo>
                <a:lnTo>
                  <a:pt x="1098165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B22EE9-A746-B0F1-639F-5EFCDF368394}"/>
              </a:ext>
            </a:extLst>
          </p:cNvPr>
          <p:cNvSpPr/>
          <p:nvPr/>
        </p:nvSpPr>
        <p:spPr>
          <a:xfrm>
            <a:off x="6133644" y="-1"/>
            <a:ext cx="1815282" cy="409575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282" h="4095750">
                <a:moveTo>
                  <a:pt x="1098164" y="0"/>
                </a:moveTo>
                <a:lnTo>
                  <a:pt x="1815282" y="0"/>
                </a:lnTo>
                <a:lnTo>
                  <a:pt x="717117" y="4095750"/>
                </a:lnTo>
                <a:lnTo>
                  <a:pt x="0" y="4095750"/>
                </a:lnTo>
                <a:lnTo>
                  <a:pt x="1098164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D089A3-4E35-6093-B3C9-BF415196A9E8}"/>
              </a:ext>
            </a:extLst>
          </p:cNvPr>
          <p:cNvGrpSpPr/>
          <p:nvPr/>
        </p:nvGrpSpPr>
        <p:grpSpPr>
          <a:xfrm>
            <a:off x="179059" y="131296"/>
            <a:ext cx="5879298" cy="5907170"/>
            <a:chOff x="800992" y="848158"/>
            <a:chExt cx="5257365" cy="59071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1DB955-89FE-BABE-9421-28521A153C94}"/>
                </a:ext>
              </a:extLst>
            </p:cNvPr>
            <p:cNvSpPr txBox="1"/>
            <p:nvPr/>
          </p:nvSpPr>
          <p:spPr>
            <a:xfrm>
              <a:off x="800992" y="848158"/>
              <a:ext cx="437731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Limitations</a:t>
              </a:r>
              <a:endParaRPr lang="en-US" sz="4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55DD90-6C4A-F862-98AC-ADCFACE704A1}"/>
                </a:ext>
              </a:extLst>
            </p:cNvPr>
            <p:cNvSpPr txBox="1"/>
            <p:nvPr/>
          </p:nvSpPr>
          <p:spPr>
            <a:xfrm>
              <a:off x="800992" y="1723181"/>
              <a:ext cx="5257365" cy="50321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The data obtained from the Australian Government NationalMap around Electric Vehicle registrations was only for NSW and between the years 2017 – 2021. No recent data was available. </a:t>
              </a:r>
            </a:p>
            <a:p>
              <a:pPr>
                <a:lnSpc>
                  <a:spcPct val="150000"/>
                </a:lnSpc>
              </a:pPr>
              <a:endPara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We were unable to display Western Australia and Northern Territory in our Fuel Source display due to these states not being part of the National Electricity Market</a:t>
              </a:r>
            </a:p>
            <a:p>
              <a:pPr>
                <a:lnSpc>
                  <a:spcPct val="150000"/>
                </a:lnSpc>
              </a:pPr>
              <a:endPara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All other data used was based on recent records (2023).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3413C3-B160-C0E6-FE2F-B838B81FD877}"/>
              </a:ext>
            </a:extLst>
          </p:cNvPr>
          <p:cNvGrpSpPr/>
          <p:nvPr/>
        </p:nvGrpSpPr>
        <p:grpSpPr>
          <a:xfrm>
            <a:off x="6003288" y="3995282"/>
            <a:ext cx="6271229" cy="2823316"/>
            <a:chOff x="5797327" y="4161737"/>
            <a:chExt cx="6362122" cy="282331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5BF1877-123F-E9F7-0B6D-8452D38B4896}"/>
                </a:ext>
              </a:extLst>
            </p:cNvPr>
            <p:cNvGrpSpPr/>
            <p:nvPr/>
          </p:nvGrpSpPr>
          <p:grpSpPr>
            <a:xfrm>
              <a:off x="5797327" y="4161737"/>
              <a:ext cx="5960332" cy="2823316"/>
              <a:chOff x="6277573" y="4190766"/>
              <a:chExt cx="5960332" cy="282331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818CC59-7E45-0B36-0CAA-DCA5A916D2AF}"/>
                  </a:ext>
                </a:extLst>
              </p:cNvPr>
              <p:cNvGrpSpPr/>
              <p:nvPr/>
            </p:nvGrpSpPr>
            <p:grpSpPr>
              <a:xfrm>
                <a:off x="6277573" y="4190766"/>
                <a:ext cx="5960332" cy="2823316"/>
                <a:chOff x="6284831" y="4306880"/>
                <a:chExt cx="5960332" cy="2823316"/>
              </a:xfrm>
            </p:grpSpPr>
            <p:grpSp>
              <p:nvGrpSpPr>
                <p:cNvPr id="4106" name="Group 4105">
                  <a:extLst>
                    <a:ext uri="{FF2B5EF4-FFF2-40B4-BE49-F238E27FC236}">
                      <a16:creationId xmlns:a16="http://schemas.microsoft.com/office/drawing/2014/main" id="{BB8FF902-2DC9-5876-2E82-BFD28C62906E}"/>
                    </a:ext>
                  </a:extLst>
                </p:cNvPr>
                <p:cNvGrpSpPr/>
                <p:nvPr/>
              </p:nvGrpSpPr>
              <p:grpSpPr>
                <a:xfrm>
                  <a:off x="6284831" y="4791193"/>
                  <a:ext cx="4767857" cy="2339003"/>
                  <a:chOff x="4708005" y="4581787"/>
                  <a:chExt cx="6078839" cy="1470974"/>
                </a:xfrm>
              </p:grpSpPr>
              <p:grpSp>
                <p:nvGrpSpPr>
                  <p:cNvPr id="4103" name="Group 4102">
                    <a:extLst>
                      <a:ext uri="{FF2B5EF4-FFF2-40B4-BE49-F238E27FC236}">
                        <a16:creationId xmlns:a16="http://schemas.microsoft.com/office/drawing/2014/main" id="{A52E952A-1AD7-E517-1AAC-F3CAB272F03D}"/>
                      </a:ext>
                    </a:extLst>
                  </p:cNvPr>
                  <p:cNvGrpSpPr/>
                  <p:nvPr/>
                </p:nvGrpSpPr>
                <p:grpSpPr>
                  <a:xfrm>
                    <a:off x="4708005" y="4581790"/>
                    <a:ext cx="2032630" cy="1261303"/>
                    <a:chOff x="4708005" y="4581790"/>
                    <a:chExt cx="2032630" cy="1261303"/>
                  </a:xfrm>
                </p:grpSpPr>
                <p:sp>
                  <p:nvSpPr>
                    <p:cNvPr id="30" name="Rectangle 29">
                      <a:extLst>
                        <a:ext uri="{FF2B5EF4-FFF2-40B4-BE49-F238E27FC236}">
                          <a16:creationId xmlns:a16="http://schemas.microsoft.com/office/drawing/2014/main" id="{EA56773E-563C-B8EE-D7F5-3409201561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29680" y="4581790"/>
                      <a:ext cx="712450" cy="429008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2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01</a:t>
                      </a:r>
                    </a:p>
                  </p:txBody>
                </p:sp>
                <p:sp>
                  <p:nvSpPr>
                    <p:cNvPr id="4099" name="TextBox 4098">
                      <a:extLst>
                        <a:ext uri="{FF2B5EF4-FFF2-40B4-BE49-F238E27FC236}">
                          <a16:creationId xmlns:a16="http://schemas.microsoft.com/office/drawing/2014/main" id="{112FE498-D797-817B-4CEA-7679810A7E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08005" y="5010796"/>
                      <a:ext cx="2032630" cy="8322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Electric Vehicle Council – State of Electric Vehicle July 2023</a:t>
                      </a:r>
                      <a:endParaRPr lang="en-US" sz="20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p:txBody>
                </p:sp>
              </p:grpSp>
              <p:grpSp>
                <p:nvGrpSpPr>
                  <p:cNvPr id="4104" name="Group 4103">
                    <a:extLst>
                      <a:ext uri="{FF2B5EF4-FFF2-40B4-BE49-F238E27FC236}">
                        <a16:creationId xmlns:a16="http://schemas.microsoft.com/office/drawing/2014/main" id="{7E545FC8-3D04-A43A-E78F-0F57CBFC65BA}"/>
                      </a:ext>
                    </a:extLst>
                  </p:cNvPr>
                  <p:cNvGrpSpPr/>
                  <p:nvPr/>
                </p:nvGrpSpPr>
                <p:grpSpPr>
                  <a:xfrm>
                    <a:off x="6740634" y="4581789"/>
                    <a:ext cx="2013579" cy="1470972"/>
                    <a:chOff x="6740634" y="4581789"/>
                    <a:chExt cx="2013579" cy="1470972"/>
                  </a:xfrm>
                </p:grpSpPr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37125E96-0119-8C64-781C-A9013DAF7E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1477" y="4581789"/>
                      <a:ext cx="712450" cy="429009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2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02</a:t>
                      </a:r>
                    </a:p>
                  </p:txBody>
                </p:sp>
                <p:sp>
                  <p:nvSpPr>
                    <p:cNvPr id="4101" name="TextBox 4100">
                      <a:extLst>
                        <a:ext uri="{FF2B5EF4-FFF2-40B4-BE49-F238E27FC236}">
                          <a16:creationId xmlns:a16="http://schemas.microsoft.com/office/drawing/2014/main" id="{A44C35CF-0568-D16C-A769-3653DA760C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0634" y="5026906"/>
                      <a:ext cx="2013579" cy="10258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Australian Government – National Electric Vehicle Strategy 2023</a:t>
                      </a:r>
                      <a:endParaRPr lang="en-US" sz="20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p:txBody>
                </p:sp>
              </p:grpSp>
              <p:grpSp>
                <p:nvGrpSpPr>
                  <p:cNvPr id="4105" name="Group 4104">
                    <a:extLst>
                      <a:ext uri="{FF2B5EF4-FFF2-40B4-BE49-F238E27FC236}">
                        <a16:creationId xmlns:a16="http://schemas.microsoft.com/office/drawing/2014/main" id="{722E58FA-9079-6E93-9F4B-718457749DA3}"/>
                      </a:ext>
                    </a:extLst>
                  </p:cNvPr>
                  <p:cNvGrpSpPr/>
                  <p:nvPr/>
                </p:nvGrpSpPr>
                <p:grpSpPr>
                  <a:xfrm>
                    <a:off x="8754214" y="4581787"/>
                    <a:ext cx="2032630" cy="1454864"/>
                    <a:chOff x="8754214" y="4581787"/>
                    <a:chExt cx="2032630" cy="1454864"/>
                  </a:xfrm>
                </p:grpSpPr>
                <p:sp>
                  <p:nvSpPr>
                    <p:cNvPr id="4096" name="Rectangle 4095">
                      <a:extLst>
                        <a:ext uri="{FF2B5EF4-FFF2-40B4-BE49-F238E27FC236}">
                          <a16:creationId xmlns:a16="http://schemas.microsoft.com/office/drawing/2014/main" id="{90E7D6E5-FA9D-555B-B383-4D814FCADA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3276" y="4581787"/>
                      <a:ext cx="712450" cy="429009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2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03</a:t>
                      </a:r>
                    </a:p>
                  </p:txBody>
                </p:sp>
                <p:sp>
                  <p:nvSpPr>
                    <p:cNvPr id="4102" name="TextBox 4101">
                      <a:extLst>
                        <a:ext uri="{FF2B5EF4-FFF2-40B4-BE49-F238E27FC236}">
                          <a16:creationId xmlns:a16="http://schemas.microsoft.com/office/drawing/2014/main" id="{6F4A8640-AF7C-FE76-954F-87B88B91AC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54214" y="5010796"/>
                      <a:ext cx="2032630" cy="10258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2000" b="0" i="0" dirty="0">
                          <a:solidFill>
                            <a:schemeClr val="bg1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Australian Government NationalMap – Energy – Electric Vehicle Data</a:t>
                      </a:r>
                      <a:endParaRPr lang="en-US" sz="2000" dirty="0">
                        <a:solidFill>
                          <a:schemeClr val="bg1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p:txBody>
                </p:sp>
              </p:grpSp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02295AA-6B26-7096-8B17-C26CF13801C2}"/>
                    </a:ext>
                  </a:extLst>
                </p:cNvPr>
                <p:cNvSpPr txBox="1"/>
                <p:nvPr/>
              </p:nvSpPr>
              <p:spPr>
                <a:xfrm>
                  <a:off x="6671678" y="4306880"/>
                  <a:ext cx="557348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sz="2800" dirty="0">
                      <a:solidFill>
                        <a:schemeClr val="bg1"/>
                      </a:solidFill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Main </a:t>
                  </a:r>
                  <a:r>
                    <a:rPr lang="en-AU" sz="3200" dirty="0">
                      <a:solidFill>
                        <a:schemeClr val="bg1"/>
                      </a:solidFill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Sources Used in the Project</a:t>
                  </a:r>
                  <a:endParaRPr lang="en-AU" sz="28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CE49615-4D27-B97C-7665-81F844594A21}"/>
                  </a:ext>
                </a:extLst>
              </p:cNvPr>
              <p:cNvSpPr/>
              <p:nvPr/>
            </p:nvSpPr>
            <p:spPr>
              <a:xfrm>
                <a:off x="11130321" y="4675085"/>
                <a:ext cx="558802" cy="68216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bg2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04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4DDE6A-8CE3-A2C2-45DC-7E484CB37DA4}"/>
                </a:ext>
              </a:extLst>
            </p:cNvPr>
            <p:cNvSpPr txBox="1"/>
            <p:nvPr/>
          </p:nvSpPr>
          <p:spPr>
            <a:xfrm>
              <a:off x="10565183" y="5353836"/>
              <a:ext cx="1594266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Australian Energy Market Operator –  National Electricity Market Fuel Mix Dashboard</a:t>
              </a:r>
              <a:endParaRPr lang="en-US" sz="2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4127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8" name="Group 8197">
            <a:extLst>
              <a:ext uri="{FF2B5EF4-FFF2-40B4-BE49-F238E27FC236}">
                <a16:creationId xmlns:a16="http://schemas.microsoft.com/office/drawing/2014/main" id="{F49B49A7-66AC-E104-6FB8-E74773743571}"/>
              </a:ext>
            </a:extLst>
          </p:cNvPr>
          <p:cNvGrpSpPr/>
          <p:nvPr/>
        </p:nvGrpSpPr>
        <p:grpSpPr>
          <a:xfrm>
            <a:off x="0" y="586703"/>
            <a:ext cx="12192000" cy="5684594"/>
            <a:chOff x="0" y="504092"/>
            <a:chExt cx="12192000" cy="5684594"/>
          </a:xfrm>
        </p:grpSpPr>
        <p:pic>
          <p:nvPicPr>
            <p:cNvPr id="5" name="Picture 4" descr="Free photo woman charging electro car by her house">
              <a:extLst>
                <a:ext uri="{FF2B5EF4-FFF2-40B4-BE49-F238E27FC236}">
                  <a16:creationId xmlns:a16="http://schemas.microsoft.com/office/drawing/2014/main" id="{F324816E-D974-C426-679E-A5255F9A3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6"/>
            <a:stretch>
              <a:fillRect/>
            </a:stretch>
          </p:blipFill>
          <p:spPr bwMode="auto">
            <a:xfrm flipH="1">
              <a:off x="0" y="2216761"/>
              <a:ext cx="5876410" cy="3971925"/>
            </a:xfrm>
            <a:custGeom>
              <a:avLst/>
              <a:gdLst>
                <a:gd name="connsiteX0" fmla="*/ 0 w 5876410"/>
                <a:gd name="connsiteY0" fmla="*/ 0 h 3971925"/>
                <a:gd name="connsiteX1" fmla="*/ 5876410 w 5876410"/>
                <a:gd name="connsiteY1" fmla="*/ 0 h 3971925"/>
                <a:gd name="connsiteX2" fmla="*/ 5876410 w 5876410"/>
                <a:gd name="connsiteY2" fmla="*/ 3971925 h 3971925"/>
                <a:gd name="connsiteX3" fmla="*/ 972527 w 5876410"/>
                <a:gd name="connsiteY3" fmla="*/ 3971925 h 3971925"/>
                <a:gd name="connsiteX4" fmla="*/ 0 w 5876410"/>
                <a:gd name="connsiteY4" fmla="*/ 0 h 397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6410" h="3971925">
                  <a:moveTo>
                    <a:pt x="0" y="0"/>
                  </a:moveTo>
                  <a:lnTo>
                    <a:pt x="5876410" y="0"/>
                  </a:lnTo>
                  <a:lnTo>
                    <a:pt x="5876410" y="3971925"/>
                  </a:lnTo>
                  <a:lnTo>
                    <a:pt x="972527" y="3971925"/>
                  </a:lnTo>
                  <a:lnTo>
                    <a:pt x="0" y="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BE6605-2AA4-4688-804F-AB9BAF95DB39}"/>
                </a:ext>
              </a:extLst>
            </p:cNvPr>
            <p:cNvSpPr/>
            <p:nvPr/>
          </p:nvSpPr>
          <p:spPr>
            <a:xfrm flipH="1">
              <a:off x="644769" y="2216760"/>
              <a:ext cx="2117523" cy="3971925"/>
            </a:xfrm>
            <a:custGeom>
              <a:avLst/>
              <a:gdLst>
                <a:gd name="connsiteX0" fmla="*/ 0 w 1867702"/>
                <a:gd name="connsiteY0" fmla="*/ 0 h 3971925"/>
                <a:gd name="connsiteX1" fmla="*/ 895175 w 1867702"/>
                <a:gd name="connsiteY1" fmla="*/ 0 h 3971925"/>
                <a:gd name="connsiteX2" fmla="*/ 1867702 w 1867702"/>
                <a:gd name="connsiteY2" fmla="*/ 3971925 h 3971925"/>
                <a:gd name="connsiteX3" fmla="*/ 972527 w 1867702"/>
                <a:gd name="connsiteY3" fmla="*/ 3971925 h 3971925"/>
                <a:gd name="connsiteX4" fmla="*/ 0 w 1867702"/>
                <a:gd name="connsiteY4" fmla="*/ 0 h 397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02" h="3971925">
                  <a:moveTo>
                    <a:pt x="0" y="0"/>
                  </a:moveTo>
                  <a:lnTo>
                    <a:pt x="895175" y="0"/>
                  </a:lnTo>
                  <a:lnTo>
                    <a:pt x="1867702" y="3971925"/>
                  </a:lnTo>
                  <a:lnTo>
                    <a:pt x="972527" y="397192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65000"/>
                  </a:schemeClr>
                </a:gs>
                <a:gs pos="20000">
                  <a:schemeClr val="accent2">
                    <a:lumMod val="60000"/>
                    <a:lumOff val="40000"/>
                    <a:alpha val="82000"/>
                  </a:schemeClr>
                </a:gs>
                <a:gs pos="70000">
                  <a:schemeClr val="accent2">
                    <a:alpha val="94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197" name="Group 8196">
              <a:extLst>
                <a:ext uri="{FF2B5EF4-FFF2-40B4-BE49-F238E27FC236}">
                  <a16:creationId xmlns:a16="http://schemas.microsoft.com/office/drawing/2014/main" id="{24E95249-E714-D00C-FA26-72D6A6512FE6}"/>
                </a:ext>
              </a:extLst>
            </p:cNvPr>
            <p:cNvGrpSpPr/>
            <p:nvPr/>
          </p:nvGrpSpPr>
          <p:grpSpPr>
            <a:xfrm>
              <a:off x="4067906" y="504092"/>
              <a:ext cx="8124094" cy="4079631"/>
              <a:chOff x="4067906" y="504092"/>
              <a:chExt cx="8124094" cy="4079631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1A02E4B-848E-27F0-4268-3F96EBDA473F}"/>
                  </a:ext>
                </a:extLst>
              </p:cNvPr>
              <p:cNvSpPr/>
              <p:nvPr/>
            </p:nvSpPr>
            <p:spPr>
              <a:xfrm flipH="1">
                <a:off x="4067906" y="504092"/>
                <a:ext cx="8124094" cy="4079631"/>
              </a:xfrm>
              <a:custGeom>
                <a:avLst/>
                <a:gdLst>
                  <a:gd name="connsiteX0" fmla="*/ 0 w 7137688"/>
                  <a:gd name="connsiteY0" fmla="*/ 0 h 4079631"/>
                  <a:gd name="connsiteX1" fmla="*/ 6138789 w 7137688"/>
                  <a:gd name="connsiteY1" fmla="*/ 0 h 4079631"/>
                  <a:gd name="connsiteX2" fmla="*/ 7137688 w 7137688"/>
                  <a:gd name="connsiteY2" fmla="*/ 4079631 h 4079631"/>
                  <a:gd name="connsiteX3" fmla="*/ 0 w 7137688"/>
                  <a:gd name="connsiteY3" fmla="*/ 4079631 h 4079631"/>
                  <a:gd name="connsiteX4" fmla="*/ 0 w 7137688"/>
                  <a:gd name="connsiteY4" fmla="*/ 0 h 40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37688" h="4079631">
                    <a:moveTo>
                      <a:pt x="0" y="0"/>
                    </a:moveTo>
                    <a:lnTo>
                      <a:pt x="6138789" y="0"/>
                    </a:lnTo>
                    <a:lnTo>
                      <a:pt x="7137688" y="4079631"/>
                    </a:lnTo>
                    <a:lnTo>
                      <a:pt x="0" y="40796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196" name="Group 8195">
                <a:extLst>
                  <a:ext uri="{FF2B5EF4-FFF2-40B4-BE49-F238E27FC236}">
                    <a16:creationId xmlns:a16="http://schemas.microsoft.com/office/drawing/2014/main" id="{78029300-CA66-750C-D2C0-6AB53FA94599}"/>
                  </a:ext>
                </a:extLst>
              </p:cNvPr>
              <p:cNvGrpSpPr/>
              <p:nvPr/>
            </p:nvGrpSpPr>
            <p:grpSpPr>
              <a:xfrm>
                <a:off x="5704746" y="1087419"/>
                <a:ext cx="5842485" cy="1066318"/>
                <a:chOff x="5704746" y="822021"/>
                <a:chExt cx="5842485" cy="1066318"/>
              </a:xfrm>
            </p:grpSpPr>
            <p:sp>
              <p:nvSpPr>
                <p:cNvPr id="8192" name="TextBox 8191">
                  <a:extLst>
                    <a:ext uri="{FF2B5EF4-FFF2-40B4-BE49-F238E27FC236}">
                      <a16:creationId xmlns:a16="http://schemas.microsoft.com/office/drawing/2014/main" id="{28EB2A5B-9465-4D8C-DE64-FDE602032CDF}"/>
                    </a:ext>
                  </a:extLst>
                </p:cNvPr>
                <p:cNvSpPr txBox="1"/>
                <p:nvPr/>
              </p:nvSpPr>
              <p:spPr>
                <a:xfrm>
                  <a:off x="5704746" y="822021"/>
                  <a:ext cx="514643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3600" b="1" i="0" dirty="0">
                      <a:solidFill>
                        <a:schemeClr val="bg2"/>
                      </a:solidFill>
                      <a:effectLst/>
                      <a:latin typeface="Montserrat" panose="00000500000000000000" pitchFamily="2" charset="0"/>
                    </a:rPr>
                    <a:t>Conclusion</a:t>
                  </a:r>
                  <a:endParaRPr lang="en-US" sz="3600" b="1" dirty="0">
                    <a:solidFill>
                      <a:schemeClr val="bg2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8193" name="TextBox 8192">
                  <a:extLst>
                    <a:ext uri="{FF2B5EF4-FFF2-40B4-BE49-F238E27FC236}">
                      <a16:creationId xmlns:a16="http://schemas.microsoft.com/office/drawing/2014/main" id="{4AE0333F-B51B-1D73-BC5A-17906768ECFC}"/>
                    </a:ext>
                  </a:extLst>
                </p:cNvPr>
                <p:cNvSpPr txBox="1"/>
                <p:nvPr/>
              </p:nvSpPr>
              <p:spPr>
                <a:xfrm>
                  <a:off x="5704746" y="1468352"/>
                  <a:ext cx="5842485" cy="4199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1600" b="0" i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Montserrat" panose="00000500000000000000" pitchFamily="2" charset="0"/>
                    </a:rPr>
                    <a:t>Thank you for listening to our presentation</a:t>
                  </a:r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3018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39BA92F-37FE-74C3-6C2C-6CFC09E3F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2" t="9076" r="14009" b="15051"/>
          <a:stretch/>
        </p:blipFill>
        <p:spPr>
          <a:xfrm>
            <a:off x="-1" y="1"/>
            <a:ext cx="6255657" cy="4332514"/>
          </a:xfrm>
          <a:custGeom>
            <a:avLst/>
            <a:gdLst>
              <a:gd name="connsiteX0" fmla="*/ 0 w 6757770"/>
              <a:gd name="connsiteY0" fmla="*/ 0 h 4066674"/>
              <a:gd name="connsiteX1" fmla="*/ 6757770 w 6757770"/>
              <a:gd name="connsiteY1" fmla="*/ 0 h 4066674"/>
              <a:gd name="connsiteX2" fmla="*/ 3378885 w 6757770"/>
              <a:gd name="connsiteY2" fmla="*/ 4066674 h 4066674"/>
              <a:gd name="connsiteX3" fmla="*/ 0 w 6757770"/>
              <a:gd name="connsiteY3" fmla="*/ 0 h 406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57770" h="4066674">
                <a:moveTo>
                  <a:pt x="0" y="0"/>
                </a:moveTo>
                <a:lnTo>
                  <a:pt x="6757770" y="0"/>
                </a:lnTo>
                <a:lnTo>
                  <a:pt x="3378885" y="406667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A4208DB-6798-E9DE-C4E4-2275B011EFDA}"/>
              </a:ext>
            </a:extLst>
          </p:cNvPr>
          <p:cNvSpPr/>
          <p:nvPr/>
        </p:nvSpPr>
        <p:spPr>
          <a:xfrm rot="19064224">
            <a:off x="924313" y="-412905"/>
            <a:ext cx="1027991" cy="5408502"/>
          </a:xfrm>
          <a:custGeom>
            <a:avLst/>
            <a:gdLst>
              <a:gd name="connsiteX0" fmla="*/ 620434 w 620434"/>
              <a:gd name="connsiteY0" fmla="*/ 0 h 4893652"/>
              <a:gd name="connsiteX1" fmla="*/ 620433 w 620434"/>
              <a:gd name="connsiteY1" fmla="*/ 4893652 h 4893652"/>
              <a:gd name="connsiteX2" fmla="*/ 0 w 620434"/>
              <a:gd name="connsiteY2" fmla="*/ 4329834 h 4893652"/>
              <a:gd name="connsiteX3" fmla="*/ 0 w 620434"/>
              <a:gd name="connsiteY3" fmla="*/ 0 h 4893652"/>
              <a:gd name="connsiteX4" fmla="*/ 620434 w 620434"/>
              <a:gd name="connsiteY4" fmla="*/ 0 h 4893652"/>
              <a:gd name="connsiteX0" fmla="*/ 680432 w 680432"/>
              <a:gd name="connsiteY0" fmla="*/ 0 h 5117581"/>
              <a:gd name="connsiteX1" fmla="*/ 620433 w 680432"/>
              <a:gd name="connsiteY1" fmla="*/ 5117581 h 5117581"/>
              <a:gd name="connsiteX2" fmla="*/ 0 w 680432"/>
              <a:gd name="connsiteY2" fmla="*/ 4553763 h 5117581"/>
              <a:gd name="connsiteX3" fmla="*/ 0 w 680432"/>
              <a:gd name="connsiteY3" fmla="*/ 223929 h 5117581"/>
              <a:gd name="connsiteX4" fmla="*/ 680432 w 680432"/>
              <a:gd name="connsiteY4" fmla="*/ 0 h 5117581"/>
              <a:gd name="connsiteX0" fmla="*/ 1163741 w 1163741"/>
              <a:gd name="connsiteY0" fmla="*/ 0 h 5117581"/>
              <a:gd name="connsiteX1" fmla="*/ 1103742 w 1163741"/>
              <a:gd name="connsiteY1" fmla="*/ 5117581 h 5117581"/>
              <a:gd name="connsiteX2" fmla="*/ 0 w 1163741"/>
              <a:gd name="connsiteY2" fmla="*/ 4449991 h 5117581"/>
              <a:gd name="connsiteX3" fmla="*/ 483309 w 1163741"/>
              <a:gd name="connsiteY3" fmla="*/ 223929 h 5117581"/>
              <a:gd name="connsiteX4" fmla="*/ 1163741 w 1163741"/>
              <a:gd name="connsiteY4" fmla="*/ 0 h 5117581"/>
              <a:gd name="connsiteX0" fmla="*/ 1163741 w 1163741"/>
              <a:gd name="connsiteY0" fmla="*/ 0 h 4799978"/>
              <a:gd name="connsiteX1" fmla="*/ 552533 w 1163741"/>
              <a:gd name="connsiteY1" fmla="*/ 4799978 h 4799978"/>
              <a:gd name="connsiteX2" fmla="*/ 0 w 1163741"/>
              <a:gd name="connsiteY2" fmla="*/ 4449991 h 4799978"/>
              <a:gd name="connsiteX3" fmla="*/ 483309 w 1163741"/>
              <a:gd name="connsiteY3" fmla="*/ 223929 h 4799978"/>
              <a:gd name="connsiteX4" fmla="*/ 1163741 w 1163741"/>
              <a:gd name="connsiteY4" fmla="*/ 0 h 4799978"/>
              <a:gd name="connsiteX0" fmla="*/ 1163741 w 1163741"/>
              <a:gd name="connsiteY0" fmla="*/ 0 h 4757468"/>
              <a:gd name="connsiteX1" fmla="*/ 575956 w 1163741"/>
              <a:gd name="connsiteY1" fmla="*/ 4757468 h 4757468"/>
              <a:gd name="connsiteX2" fmla="*/ 0 w 1163741"/>
              <a:gd name="connsiteY2" fmla="*/ 4449991 h 4757468"/>
              <a:gd name="connsiteX3" fmla="*/ 483309 w 1163741"/>
              <a:gd name="connsiteY3" fmla="*/ 223929 h 4757468"/>
              <a:gd name="connsiteX4" fmla="*/ 1163741 w 1163741"/>
              <a:gd name="connsiteY4" fmla="*/ 0 h 4757468"/>
              <a:gd name="connsiteX0" fmla="*/ 986936 w 986936"/>
              <a:gd name="connsiteY0" fmla="*/ 0 h 4875892"/>
              <a:gd name="connsiteX1" fmla="*/ 399151 w 986936"/>
              <a:gd name="connsiteY1" fmla="*/ 4757468 h 4875892"/>
              <a:gd name="connsiteX2" fmla="*/ 0 w 986936"/>
              <a:gd name="connsiteY2" fmla="*/ 4875892 h 4875892"/>
              <a:gd name="connsiteX3" fmla="*/ 306504 w 986936"/>
              <a:gd name="connsiteY3" fmla="*/ 223929 h 4875892"/>
              <a:gd name="connsiteX4" fmla="*/ 986936 w 986936"/>
              <a:gd name="connsiteY4" fmla="*/ 0 h 4875892"/>
              <a:gd name="connsiteX0" fmla="*/ 986936 w 986936"/>
              <a:gd name="connsiteY0" fmla="*/ 0 h 4875892"/>
              <a:gd name="connsiteX1" fmla="*/ 399151 w 986936"/>
              <a:gd name="connsiteY1" fmla="*/ 4757468 h 4875892"/>
              <a:gd name="connsiteX2" fmla="*/ 0 w 986936"/>
              <a:gd name="connsiteY2" fmla="*/ 4875892 h 4875892"/>
              <a:gd name="connsiteX3" fmla="*/ 953642 w 986936"/>
              <a:gd name="connsiteY3" fmla="*/ 9209 h 4875892"/>
              <a:gd name="connsiteX4" fmla="*/ 986936 w 986936"/>
              <a:gd name="connsiteY4" fmla="*/ 0 h 4875892"/>
              <a:gd name="connsiteX0" fmla="*/ 984899 w 984899"/>
              <a:gd name="connsiteY0" fmla="*/ 0 h 4810714"/>
              <a:gd name="connsiteX1" fmla="*/ 397114 w 984899"/>
              <a:gd name="connsiteY1" fmla="*/ 4757468 h 4810714"/>
              <a:gd name="connsiteX2" fmla="*/ 0 w 984899"/>
              <a:gd name="connsiteY2" fmla="*/ 4810714 h 4810714"/>
              <a:gd name="connsiteX3" fmla="*/ 951605 w 984899"/>
              <a:gd name="connsiteY3" fmla="*/ 9209 h 4810714"/>
              <a:gd name="connsiteX4" fmla="*/ 984899 w 984899"/>
              <a:gd name="connsiteY4" fmla="*/ 0 h 481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4899" h="4810714">
                <a:moveTo>
                  <a:pt x="984899" y="0"/>
                </a:moveTo>
                <a:lnTo>
                  <a:pt x="397114" y="4757468"/>
                </a:lnTo>
                <a:lnTo>
                  <a:pt x="0" y="4810714"/>
                </a:lnTo>
                <a:lnTo>
                  <a:pt x="951605" y="9209"/>
                </a:lnTo>
                <a:lnTo>
                  <a:pt x="98489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E7273F-D763-3414-F3AE-5E74BD9593FE}"/>
              </a:ext>
            </a:extLst>
          </p:cNvPr>
          <p:cNvSpPr/>
          <p:nvPr/>
        </p:nvSpPr>
        <p:spPr>
          <a:xfrm rot="3492447">
            <a:off x="369887" y="3270677"/>
            <a:ext cx="321736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53EA70-8AFD-7A71-E7BC-E9469B797762}"/>
              </a:ext>
            </a:extLst>
          </p:cNvPr>
          <p:cNvGrpSpPr/>
          <p:nvPr/>
        </p:nvGrpSpPr>
        <p:grpSpPr>
          <a:xfrm>
            <a:off x="5295468" y="397406"/>
            <a:ext cx="6896532" cy="6845796"/>
            <a:chOff x="5984950" y="2258002"/>
            <a:chExt cx="6006359" cy="611880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B2BE87-B2BA-9521-6A16-05DBD388767F}"/>
                </a:ext>
              </a:extLst>
            </p:cNvPr>
            <p:cNvSpPr txBox="1"/>
            <p:nvPr/>
          </p:nvSpPr>
          <p:spPr>
            <a:xfrm>
              <a:off x="5984950" y="2258002"/>
              <a:ext cx="6006359" cy="825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Introduction</a:t>
              </a:r>
              <a:endParaRPr lang="en-US" sz="5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4E6C26-4E4A-7393-2BE7-BE8593952D4F}"/>
                </a:ext>
              </a:extLst>
            </p:cNvPr>
            <p:cNvSpPr txBox="1"/>
            <p:nvPr/>
          </p:nvSpPr>
          <p:spPr>
            <a:xfrm>
              <a:off x="6401262" y="5763431"/>
              <a:ext cx="5537533" cy="26133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“Electric cars in Austra</a:t>
              </a:r>
              <a:r>
                <a:rPr lang="en-US" sz="28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lia are continuing to increase, with the total volumes of sales in the </a:t>
              </a:r>
              <a:r>
                <a:rPr lang="en-AU" sz="28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first half of 2023 so far beating the total for 2022. As of the end of June 2023, 46,624 EVs had been sold in Australia – almost 3 times higher than the same period in 2022 (a 269% increase)”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3868E5-365D-3EA1-5D00-2D9A5BDBE558}"/>
              </a:ext>
            </a:extLst>
          </p:cNvPr>
          <p:cNvSpPr txBox="1"/>
          <p:nvPr/>
        </p:nvSpPr>
        <p:spPr>
          <a:xfrm>
            <a:off x="5773480" y="1272354"/>
            <a:ext cx="602866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Australia is committed to achieving net zero emissions by 2050, prompting an investigation into practical and responsible ways to help reduce emissions. Technology is a key focus in Australia's Long-Term Emissions Reduction Plan, with electric vehicles emerging as a significant component in the conversation around technological solutions. </a:t>
            </a:r>
          </a:p>
        </p:txBody>
      </p:sp>
    </p:spTree>
    <p:extLst>
      <p:ext uri="{BB962C8B-B14F-4D97-AF65-F5344CB8AC3E}">
        <p14:creationId xmlns:p14="http://schemas.microsoft.com/office/powerpoint/2010/main" val="155769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7725AAE-8189-7880-E034-AE86FD2F9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38" y="-322494"/>
            <a:ext cx="9725247" cy="349596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19EF2EE-0265-07BE-EDDD-A7C60CA6DEEF}"/>
              </a:ext>
            </a:extLst>
          </p:cNvPr>
          <p:cNvSpPr/>
          <p:nvPr/>
        </p:nvSpPr>
        <p:spPr>
          <a:xfrm rot="950219">
            <a:off x="1187205" y="-411585"/>
            <a:ext cx="703384" cy="4221947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0 w 703384"/>
              <a:gd name="connsiteY0" fmla="*/ 231374 h 4814594"/>
              <a:gd name="connsiteX1" fmla="*/ 695462 w 703384"/>
              <a:gd name="connsiteY1" fmla="*/ 0 h 4814594"/>
              <a:gd name="connsiteX2" fmla="*/ 703384 w 703384"/>
              <a:gd name="connsiteY2" fmla="*/ 4615066 h 4814594"/>
              <a:gd name="connsiteX3" fmla="*/ 0 w 703384"/>
              <a:gd name="connsiteY3" fmla="*/ 4814594 h 4814594"/>
              <a:gd name="connsiteX4" fmla="*/ 0 w 703384"/>
              <a:gd name="connsiteY4" fmla="*/ 231374 h 481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384" h="4814594">
                <a:moveTo>
                  <a:pt x="0" y="231374"/>
                </a:moveTo>
                <a:lnTo>
                  <a:pt x="695462" y="0"/>
                </a:lnTo>
                <a:cubicBezTo>
                  <a:pt x="698103" y="1538355"/>
                  <a:pt x="700743" y="3076711"/>
                  <a:pt x="703384" y="4615066"/>
                </a:cubicBezTo>
                <a:lnTo>
                  <a:pt x="0" y="4814594"/>
                </a:lnTo>
                <a:lnTo>
                  <a:pt x="0" y="231374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793BF3-FDB8-B815-0DE1-57BFE482F30A}"/>
              </a:ext>
            </a:extLst>
          </p:cNvPr>
          <p:cNvSpPr/>
          <p:nvPr/>
        </p:nvSpPr>
        <p:spPr>
          <a:xfrm rot="950219">
            <a:off x="327939" y="-235784"/>
            <a:ext cx="703384" cy="4903950"/>
          </a:xfrm>
          <a:custGeom>
            <a:avLst/>
            <a:gdLst>
              <a:gd name="connsiteX0" fmla="*/ 0 w 703384"/>
              <a:gd name="connsiteY0" fmla="*/ 199528 h 4307384"/>
              <a:gd name="connsiteX1" fmla="*/ 703384 w 703384"/>
              <a:gd name="connsiteY1" fmla="*/ 0 h 4307384"/>
              <a:gd name="connsiteX2" fmla="*/ 703384 w 703384"/>
              <a:gd name="connsiteY2" fmla="*/ 4107856 h 4307384"/>
              <a:gd name="connsiteX3" fmla="*/ 0 w 703384"/>
              <a:gd name="connsiteY3" fmla="*/ 4307384 h 4307384"/>
              <a:gd name="connsiteX4" fmla="*/ 0 w 703384"/>
              <a:gd name="connsiteY4" fmla="*/ 199528 h 43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384" h="4307384">
                <a:moveTo>
                  <a:pt x="0" y="199528"/>
                </a:moveTo>
                <a:lnTo>
                  <a:pt x="703384" y="0"/>
                </a:lnTo>
                <a:lnTo>
                  <a:pt x="703384" y="4107856"/>
                </a:lnTo>
                <a:lnTo>
                  <a:pt x="0" y="4307384"/>
                </a:lnTo>
                <a:lnTo>
                  <a:pt x="0" y="199528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5BA9884-7D47-7164-FE7B-828CE8F33158}"/>
              </a:ext>
            </a:extLst>
          </p:cNvPr>
          <p:cNvSpPr/>
          <p:nvPr/>
        </p:nvSpPr>
        <p:spPr>
          <a:xfrm rot="950219">
            <a:off x="10485327" y="-444921"/>
            <a:ext cx="209019" cy="3807228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-4 w 2877491"/>
              <a:gd name="connsiteY0" fmla="*/ 41503 h 4782749"/>
              <a:gd name="connsiteX1" fmla="*/ 2877491 w 2877491"/>
              <a:gd name="connsiteY1" fmla="*/ 0 h 4782749"/>
              <a:gd name="connsiteX2" fmla="*/ 2877491 w 2877491"/>
              <a:gd name="connsiteY2" fmla="*/ 4583221 h 4782749"/>
              <a:gd name="connsiteX3" fmla="*/ 2174107 w 2877491"/>
              <a:gd name="connsiteY3" fmla="*/ 4782749 h 4782749"/>
              <a:gd name="connsiteX4" fmla="*/ -4 w 2877491"/>
              <a:gd name="connsiteY4" fmla="*/ 41503 h 4782749"/>
              <a:gd name="connsiteX0" fmla="*/ -4 w 2954431"/>
              <a:gd name="connsiteY0" fmla="*/ 52755 h 4794001"/>
              <a:gd name="connsiteX1" fmla="*/ 2954427 w 2954431"/>
              <a:gd name="connsiteY1" fmla="*/ 0 h 4794001"/>
              <a:gd name="connsiteX2" fmla="*/ 2877491 w 2954431"/>
              <a:gd name="connsiteY2" fmla="*/ 4594473 h 4794001"/>
              <a:gd name="connsiteX3" fmla="*/ 2174107 w 2954431"/>
              <a:gd name="connsiteY3" fmla="*/ 4794001 h 4794001"/>
              <a:gd name="connsiteX4" fmla="*/ -4 w 2954431"/>
              <a:gd name="connsiteY4" fmla="*/ 52755 h 4794001"/>
              <a:gd name="connsiteX0" fmla="*/ -4 w 2954431"/>
              <a:gd name="connsiteY0" fmla="*/ 52755 h 4816256"/>
              <a:gd name="connsiteX1" fmla="*/ 2954427 w 2954431"/>
              <a:gd name="connsiteY1" fmla="*/ 0 h 4816256"/>
              <a:gd name="connsiteX2" fmla="*/ 2877491 w 2954431"/>
              <a:gd name="connsiteY2" fmla="*/ 4594473 h 4816256"/>
              <a:gd name="connsiteX3" fmla="*/ 394544 w 2954431"/>
              <a:gd name="connsiteY3" fmla="*/ 4816255 h 4816256"/>
              <a:gd name="connsiteX4" fmla="*/ -4 w 2954431"/>
              <a:gd name="connsiteY4" fmla="*/ 52755 h 4816256"/>
              <a:gd name="connsiteX0" fmla="*/ -4 w 3135712"/>
              <a:gd name="connsiteY0" fmla="*/ 52755 h 4816255"/>
              <a:gd name="connsiteX1" fmla="*/ 2954427 w 3135712"/>
              <a:gd name="connsiteY1" fmla="*/ 0 h 4816255"/>
              <a:gd name="connsiteX2" fmla="*/ 3135715 w 3135712"/>
              <a:gd name="connsiteY2" fmla="*/ 4702145 h 4816255"/>
              <a:gd name="connsiteX3" fmla="*/ 394544 w 3135712"/>
              <a:gd name="connsiteY3" fmla="*/ 4816255 h 4816255"/>
              <a:gd name="connsiteX4" fmla="*/ -4 w 3135712"/>
              <a:gd name="connsiteY4" fmla="*/ 52755 h 4816255"/>
              <a:gd name="connsiteX0" fmla="*/ 140968 w 3276684"/>
              <a:gd name="connsiteY0" fmla="*/ 52755 h 4762356"/>
              <a:gd name="connsiteX1" fmla="*/ 3095399 w 3276684"/>
              <a:gd name="connsiteY1" fmla="*/ 0 h 4762356"/>
              <a:gd name="connsiteX2" fmla="*/ 3276687 w 3276684"/>
              <a:gd name="connsiteY2" fmla="*/ 4702145 h 4762356"/>
              <a:gd name="connsiteX3" fmla="*/ 7 w 3276684"/>
              <a:gd name="connsiteY3" fmla="*/ 4762356 h 4762356"/>
              <a:gd name="connsiteX4" fmla="*/ 140968 w 3276684"/>
              <a:gd name="connsiteY4" fmla="*/ 52755 h 4762356"/>
              <a:gd name="connsiteX0" fmla="*/ 80028 w 3215744"/>
              <a:gd name="connsiteY0" fmla="*/ 52755 h 4779886"/>
              <a:gd name="connsiteX1" fmla="*/ 3034459 w 3215744"/>
              <a:gd name="connsiteY1" fmla="*/ 0 h 4779886"/>
              <a:gd name="connsiteX2" fmla="*/ 3215747 w 3215744"/>
              <a:gd name="connsiteY2" fmla="*/ 4702145 h 4779886"/>
              <a:gd name="connsiteX3" fmla="*/ 1 w 3215744"/>
              <a:gd name="connsiteY3" fmla="*/ 4779886 h 4779886"/>
              <a:gd name="connsiteX4" fmla="*/ 80028 w 3215744"/>
              <a:gd name="connsiteY4" fmla="*/ 52755 h 4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5744" h="4779886">
                <a:moveTo>
                  <a:pt x="80028" y="52755"/>
                </a:moveTo>
                <a:lnTo>
                  <a:pt x="3034459" y="0"/>
                </a:lnTo>
                <a:lnTo>
                  <a:pt x="3215747" y="4702145"/>
                </a:lnTo>
                <a:lnTo>
                  <a:pt x="1" y="4779886"/>
                </a:lnTo>
                <a:lnTo>
                  <a:pt x="80028" y="527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80B2248F-C10D-7BAA-D162-DA8E9BE33F74}"/>
              </a:ext>
            </a:extLst>
          </p:cNvPr>
          <p:cNvGrpSpPr/>
          <p:nvPr/>
        </p:nvGrpSpPr>
        <p:grpSpPr>
          <a:xfrm>
            <a:off x="1488914" y="3173467"/>
            <a:ext cx="10328183" cy="3579594"/>
            <a:chOff x="1269023" y="4772088"/>
            <a:chExt cx="10328183" cy="3579594"/>
          </a:xfrm>
        </p:grpSpPr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23A369A9-A70A-E565-4F3F-BCF47A33A586}"/>
                </a:ext>
              </a:extLst>
            </p:cNvPr>
            <p:cNvSpPr txBox="1"/>
            <p:nvPr/>
          </p:nvSpPr>
          <p:spPr>
            <a:xfrm>
              <a:off x="1269023" y="4772088"/>
              <a:ext cx="3361592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Why NSW?</a:t>
              </a:r>
              <a:endParaRPr lang="en-US" sz="60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BD6E3735-507F-51F6-AD9D-26DF5A313288}"/>
                </a:ext>
              </a:extLst>
            </p:cNvPr>
            <p:cNvSpPr txBox="1"/>
            <p:nvPr/>
          </p:nvSpPr>
          <p:spPr>
            <a:xfrm>
              <a:off x="3929590" y="4812252"/>
              <a:ext cx="7667616" cy="35394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AU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NSW is the frontrunner in the electric vehicle movement within Australia, boasting the highest number of EV registrations in the country. </a:t>
              </a:r>
            </a:p>
            <a:p>
              <a:pPr algn="l"/>
              <a:r>
                <a:rPr lang="en-AU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NSW has been proactive in its approach to accelerating the adoption of EVs, with the introduction of a $663 million Electric Vehicle Strategy in June 2021 and other incentives.</a:t>
              </a:r>
            </a:p>
            <a:p>
              <a:r>
                <a:rPr lang="en-AU" sz="28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NWS has  the largest number of public electric vehicle (EV) charging locations in Australia, with 174 out of the country's total 558, making up 31%. NSW also has the highest number of EV registrations in the country.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099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oto electric car charging in garage">
            <a:extLst>
              <a:ext uri="{FF2B5EF4-FFF2-40B4-BE49-F238E27FC236}">
                <a16:creationId xmlns:a16="http://schemas.microsoft.com/office/drawing/2014/main" id="{D0F846BA-94AD-042C-A366-DA2D5D756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3" r="4047"/>
          <a:stretch/>
        </p:blipFill>
        <p:spPr bwMode="auto">
          <a:xfrm>
            <a:off x="6821715" y="0"/>
            <a:ext cx="5370286" cy="6858000"/>
          </a:xfrm>
          <a:custGeom>
            <a:avLst/>
            <a:gdLst>
              <a:gd name="connsiteX0" fmla="*/ 0 w 5408689"/>
              <a:gd name="connsiteY0" fmla="*/ 0 h 6858000"/>
              <a:gd name="connsiteX1" fmla="*/ 4587772 w 5408689"/>
              <a:gd name="connsiteY1" fmla="*/ 0 h 6858000"/>
              <a:gd name="connsiteX2" fmla="*/ 5408689 w 5408689"/>
              <a:gd name="connsiteY2" fmla="*/ 6858000 h 6858000"/>
              <a:gd name="connsiteX3" fmla="*/ 0 w 5408689"/>
              <a:gd name="connsiteY3" fmla="*/ 6858000 h 6858000"/>
              <a:gd name="connsiteX4" fmla="*/ 0 w 540868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8689" h="6858000">
                <a:moveTo>
                  <a:pt x="0" y="0"/>
                </a:moveTo>
                <a:lnTo>
                  <a:pt x="4587772" y="0"/>
                </a:lnTo>
                <a:lnTo>
                  <a:pt x="540868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830686F-E890-DE39-6934-55C034DE31B6}"/>
              </a:ext>
            </a:extLst>
          </p:cNvPr>
          <p:cNvSpPr/>
          <p:nvPr/>
        </p:nvSpPr>
        <p:spPr>
          <a:xfrm>
            <a:off x="11270342" y="-7278"/>
            <a:ext cx="952486" cy="6872536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  <a:gd name="connsiteX0" fmla="*/ 0 w 1278992"/>
              <a:gd name="connsiteY0" fmla="*/ 0 h 4389071"/>
              <a:gd name="connsiteX1" fmla="*/ 813440 w 1278992"/>
              <a:gd name="connsiteY1" fmla="*/ 0 h 4389071"/>
              <a:gd name="connsiteX2" fmla="*/ 1278992 w 1278992"/>
              <a:gd name="connsiteY2" fmla="*/ 4384431 h 4389071"/>
              <a:gd name="connsiteX3" fmla="*/ 1256582 w 1278992"/>
              <a:gd name="connsiteY3" fmla="*/ 4389071 h 4389071"/>
              <a:gd name="connsiteX4" fmla="*/ 0 w 1278992"/>
              <a:gd name="connsiteY4" fmla="*/ 0 h 4389071"/>
              <a:gd name="connsiteX0" fmla="*/ 0 w 1278992"/>
              <a:gd name="connsiteY0" fmla="*/ 0 h 4389071"/>
              <a:gd name="connsiteX1" fmla="*/ 1118240 w 1278992"/>
              <a:gd name="connsiteY1" fmla="*/ 0 h 4389071"/>
              <a:gd name="connsiteX2" fmla="*/ 1278992 w 1278992"/>
              <a:gd name="connsiteY2" fmla="*/ 4384431 h 4389071"/>
              <a:gd name="connsiteX3" fmla="*/ 1256582 w 1278992"/>
              <a:gd name="connsiteY3" fmla="*/ 4389071 h 4389071"/>
              <a:gd name="connsiteX4" fmla="*/ 0 w 1278992"/>
              <a:gd name="connsiteY4" fmla="*/ 0 h 4389071"/>
              <a:gd name="connsiteX0" fmla="*/ 0 w 1278992"/>
              <a:gd name="connsiteY0" fmla="*/ 4640 h 4393711"/>
              <a:gd name="connsiteX1" fmla="*/ 1248869 w 1278992"/>
              <a:gd name="connsiteY1" fmla="*/ 0 h 4393711"/>
              <a:gd name="connsiteX2" fmla="*/ 1278992 w 1278992"/>
              <a:gd name="connsiteY2" fmla="*/ 4389071 h 4393711"/>
              <a:gd name="connsiteX3" fmla="*/ 1256582 w 1278992"/>
              <a:gd name="connsiteY3" fmla="*/ 4393711 h 4393711"/>
              <a:gd name="connsiteX4" fmla="*/ 0 w 1278992"/>
              <a:gd name="connsiteY4" fmla="*/ 4640 h 4393711"/>
              <a:gd name="connsiteX0" fmla="*/ 0 w 1046763"/>
              <a:gd name="connsiteY0" fmla="*/ 9280 h 4393711"/>
              <a:gd name="connsiteX1" fmla="*/ 1016640 w 1046763"/>
              <a:gd name="connsiteY1" fmla="*/ 0 h 4393711"/>
              <a:gd name="connsiteX2" fmla="*/ 1046763 w 1046763"/>
              <a:gd name="connsiteY2" fmla="*/ 4389071 h 4393711"/>
              <a:gd name="connsiteX3" fmla="*/ 1024353 w 1046763"/>
              <a:gd name="connsiteY3" fmla="*/ 4393711 h 4393711"/>
              <a:gd name="connsiteX4" fmla="*/ 0 w 1046763"/>
              <a:gd name="connsiteY4" fmla="*/ 9280 h 4393711"/>
              <a:gd name="connsiteX0" fmla="*/ 0 w 952420"/>
              <a:gd name="connsiteY0" fmla="*/ 13920 h 4393711"/>
              <a:gd name="connsiteX1" fmla="*/ 922297 w 952420"/>
              <a:gd name="connsiteY1" fmla="*/ 0 h 4393711"/>
              <a:gd name="connsiteX2" fmla="*/ 952420 w 952420"/>
              <a:gd name="connsiteY2" fmla="*/ 4389071 h 4393711"/>
              <a:gd name="connsiteX3" fmla="*/ 930010 w 952420"/>
              <a:gd name="connsiteY3" fmla="*/ 4393711 h 4393711"/>
              <a:gd name="connsiteX4" fmla="*/ 0 w 952420"/>
              <a:gd name="connsiteY4" fmla="*/ 13920 h 4393711"/>
              <a:gd name="connsiteX0" fmla="*/ 0 w 959732"/>
              <a:gd name="connsiteY0" fmla="*/ 0 h 4398369"/>
              <a:gd name="connsiteX1" fmla="*/ 929609 w 959732"/>
              <a:gd name="connsiteY1" fmla="*/ 4658 h 4398369"/>
              <a:gd name="connsiteX2" fmla="*/ 959732 w 959732"/>
              <a:gd name="connsiteY2" fmla="*/ 4393729 h 4398369"/>
              <a:gd name="connsiteX3" fmla="*/ 937322 w 959732"/>
              <a:gd name="connsiteY3" fmla="*/ 4398369 h 4398369"/>
              <a:gd name="connsiteX4" fmla="*/ 0 w 959732"/>
              <a:gd name="connsiteY4" fmla="*/ 0 h 439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9732" h="4398369">
                <a:moveTo>
                  <a:pt x="0" y="0"/>
                </a:moveTo>
                <a:lnTo>
                  <a:pt x="929609" y="4658"/>
                </a:lnTo>
                <a:lnTo>
                  <a:pt x="959732" y="4393729"/>
                </a:lnTo>
                <a:lnTo>
                  <a:pt x="937322" y="439836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40000"/>
                  <a:lumOff val="60000"/>
                </a:schemeClr>
              </a:gs>
              <a:gs pos="66000">
                <a:schemeClr val="accent2">
                  <a:lumMod val="60000"/>
                  <a:lumOff val="40000"/>
                </a:schemeClr>
              </a:gs>
              <a:gs pos="15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0EC531E-3003-ABF5-A94E-A2DFF0DDA032}"/>
              </a:ext>
            </a:extLst>
          </p:cNvPr>
          <p:cNvGrpSpPr/>
          <p:nvPr/>
        </p:nvGrpSpPr>
        <p:grpSpPr>
          <a:xfrm>
            <a:off x="785043" y="312762"/>
            <a:ext cx="4921448" cy="6232476"/>
            <a:chOff x="1018376" y="1545884"/>
            <a:chExt cx="4921448" cy="623247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9A441A-F717-6E95-528A-F4315119E165}"/>
                </a:ext>
              </a:extLst>
            </p:cNvPr>
            <p:cNvSpPr txBox="1"/>
            <p:nvPr/>
          </p:nvSpPr>
          <p:spPr>
            <a:xfrm>
              <a:off x="1018376" y="1545884"/>
              <a:ext cx="449717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800" b="1" dirty="0">
                  <a:solidFill>
                    <a:schemeClr val="accent2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Project Overview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274516-A324-6DB0-3EBA-D29D6A4B2C60}"/>
                </a:ext>
              </a:extLst>
            </p:cNvPr>
            <p:cNvSpPr txBox="1"/>
            <p:nvPr/>
          </p:nvSpPr>
          <p:spPr>
            <a:xfrm>
              <a:off x="1018376" y="2192215"/>
              <a:ext cx="4921448" cy="55861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Analyse the influence of electric vehicles (EVs) in New South Wales (NSW) and whether the surge in EV adoption correlates with a change in primary fuel sources used within the state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Create a JavaScript dashboard that enables users to explore and interact with a collection of data through a combination of charts and map visualisations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Provide insightful comparisons between NSW and other key Australian states, namely Queensland, Victoria, South Australia, and Tasmania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893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1D089A3-4E35-6093-B3C9-BF415196A9E8}"/>
              </a:ext>
            </a:extLst>
          </p:cNvPr>
          <p:cNvGrpSpPr/>
          <p:nvPr/>
        </p:nvGrpSpPr>
        <p:grpSpPr>
          <a:xfrm>
            <a:off x="179059" y="131295"/>
            <a:ext cx="6070666" cy="1716870"/>
            <a:chOff x="800992" y="848158"/>
            <a:chExt cx="5257365" cy="53466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1DB955-89FE-BABE-9421-28521A153C94}"/>
                </a:ext>
              </a:extLst>
            </p:cNvPr>
            <p:cNvSpPr txBox="1"/>
            <p:nvPr/>
          </p:nvSpPr>
          <p:spPr>
            <a:xfrm>
              <a:off x="800992" y="848158"/>
              <a:ext cx="4196913" cy="2396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Data Cleaning </a:t>
              </a:r>
              <a:endParaRPr lang="en-US" sz="4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55DD90-6C4A-F862-98AC-ADCFACE704A1}"/>
                </a:ext>
              </a:extLst>
            </p:cNvPr>
            <p:cNvSpPr txBox="1"/>
            <p:nvPr/>
          </p:nvSpPr>
          <p:spPr>
            <a:xfrm>
              <a:off x="800992" y="1023394"/>
              <a:ext cx="5257365" cy="3594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Convert the 3 datasets from CSV files into Pandas DataFrames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8788A9F-2C3A-EF71-5DB6-5129C0B13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73" b="22483"/>
          <a:stretch/>
        </p:blipFill>
        <p:spPr>
          <a:xfrm>
            <a:off x="2014641" y="3115146"/>
            <a:ext cx="1916139" cy="202870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FC7BA1-11A8-80EB-B7D8-A2BE94053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0" t="78930"/>
          <a:stretch/>
        </p:blipFill>
        <p:spPr>
          <a:xfrm>
            <a:off x="268190" y="5743184"/>
            <a:ext cx="5409040" cy="657615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3A70779-EB0D-9C8C-893B-AFAA1C7CF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91" y="1271083"/>
            <a:ext cx="5409040" cy="126698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3144-496B-7E04-AFA3-58B5DB9A08F3}"/>
              </a:ext>
            </a:extLst>
          </p:cNvPr>
          <p:cNvSpPr txBox="1"/>
          <p:nvPr/>
        </p:nvSpPr>
        <p:spPr>
          <a:xfrm>
            <a:off x="179059" y="2677580"/>
            <a:ext cx="5712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400" b="0" i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defRPr>
            </a:lvl1pPr>
          </a:lstStyle>
          <a:p>
            <a:pPr>
              <a:lnSpc>
                <a:spcPct val="100000"/>
              </a:lnSpc>
            </a:pPr>
            <a:r>
              <a:rPr lang="en-AU" dirty="0"/>
              <a:t>Check for any missing values (there should be 504 in each column)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639A96-AA56-C244-70C9-A87B39E5B6D6}"/>
              </a:ext>
            </a:extLst>
          </p:cNvPr>
          <p:cNvSpPr txBox="1"/>
          <p:nvPr/>
        </p:nvSpPr>
        <p:spPr>
          <a:xfrm>
            <a:off x="179059" y="5274607"/>
            <a:ext cx="540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Replace any null values with zero</a:t>
            </a:r>
          </a:p>
        </p:txBody>
      </p:sp>
      <p:sp>
        <p:nvSpPr>
          <p:cNvPr id="22" name="Freeform: Shape 10">
            <a:extLst>
              <a:ext uri="{FF2B5EF4-FFF2-40B4-BE49-F238E27FC236}">
                <a16:creationId xmlns:a16="http://schemas.microsoft.com/office/drawing/2014/main" id="{DB8E135D-8D00-FCDC-45B3-3E400C7384AE}"/>
              </a:ext>
            </a:extLst>
          </p:cNvPr>
          <p:cNvSpPr/>
          <p:nvPr/>
        </p:nvSpPr>
        <p:spPr>
          <a:xfrm rot="3080867">
            <a:off x="10585745" y="3420242"/>
            <a:ext cx="682831" cy="4550307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0 w 703384"/>
              <a:gd name="connsiteY0" fmla="*/ 231374 h 4814594"/>
              <a:gd name="connsiteX1" fmla="*/ 695462 w 703384"/>
              <a:gd name="connsiteY1" fmla="*/ 0 h 4814594"/>
              <a:gd name="connsiteX2" fmla="*/ 703384 w 703384"/>
              <a:gd name="connsiteY2" fmla="*/ 4615066 h 4814594"/>
              <a:gd name="connsiteX3" fmla="*/ 0 w 703384"/>
              <a:gd name="connsiteY3" fmla="*/ 4814594 h 4814594"/>
              <a:gd name="connsiteX4" fmla="*/ 0 w 703384"/>
              <a:gd name="connsiteY4" fmla="*/ 231374 h 481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384" h="4814594">
                <a:moveTo>
                  <a:pt x="0" y="231374"/>
                </a:moveTo>
                <a:lnTo>
                  <a:pt x="695462" y="0"/>
                </a:lnTo>
                <a:cubicBezTo>
                  <a:pt x="698103" y="1538355"/>
                  <a:pt x="700743" y="3076711"/>
                  <a:pt x="703384" y="4615066"/>
                </a:cubicBezTo>
                <a:lnTo>
                  <a:pt x="0" y="4814594"/>
                </a:lnTo>
                <a:lnTo>
                  <a:pt x="0" y="231374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1">
            <a:extLst>
              <a:ext uri="{FF2B5EF4-FFF2-40B4-BE49-F238E27FC236}">
                <a16:creationId xmlns:a16="http://schemas.microsoft.com/office/drawing/2014/main" id="{1F7C1B3C-655C-F595-9FAF-DF04D56CBC64}"/>
              </a:ext>
            </a:extLst>
          </p:cNvPr>
          <p:cNvSpPr/>
          <p:nvPr/>
        </p:nvSpPr>
        <p:spPr>
          <a:xfrm rot="3085633">
            <a:off x="9325994" y="3899506"/>
            <a:ext cx="682831" cy="3981731"/>
          </a:xfrm>
          <a:custGeom>
            <a:avLst/>
            <a:gdLst>
              <a:gd name="connsiteX0" fmla="*/ 0 w 703384"/>
              <a:gd name="connsiteY0" fmla="*/ 199528 h 4307384"/>
              <a:gd name="connsiteX1" fmla="*/ 703384 w 703384"/>
              <a:gd name="connsiteY1" fmla="*/ 0 h 4307384"/>
              <a:gd name="connsiteX2" fmla="*/ 703384 w 703384"/>
              <a:gd name="connsiteY2" fmla="*/ 4107856 h 4307384"/>
              <a:gd name="connsiteX3" fmla="*/ 0 w 703384"/>
              <a:gd name="connsiteY3" fmla="*/ 4307384 h 4307384"/>
              <a:gd name="connsiteX4" fmla="*/ 0 w 703384"/>
              <a:gd name="connsiteY4" fmla="*/ 199528 h 43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384" h="4307384">
                <a:moveTo>
                  <a:pt x="0" y="199528"/>
                </a:moveTo>
                <a:lnTo>
                  <a:pt x="703384" y="0"/>
                </a:lnTo>
                <a:lnTo>
                  <a:pt x="703384" y="4107856"/>
                </a:lnTo>
                <a:lnTo>
                  <a:pt x="0" y="4307384"/>
                </a:lnTo>
                <a:lnTo>
                  <a:pt x="0" y="199528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D2360B-6C87-A3F7-E26F-A6CB460F650A}"/>
              </a:ext>
            </a:extLst>
          </p:cNvPr>
          <p:cNvGrpSpPr/>
          <p:nvPr/>
        </p:nvGrpSpPr>
        <p:grpSpPr>
          <a:xfrm>
            <a:off x="5981049" y="130300"/>
            <a:ext cx="5674084" cy="3503040"/>
            <a:chOff x="5981049" y="130300"/>
            <a:chExt cx="5674084" cy="350304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4046D24-C1A3-DCA9-ED1E-851DD9000F03}"/>
                </a:ext>
              </a:extLst>
            </p:cNvPr>
            <p:cNvGrpSpPr/>
            <p:nvPr/>
          </p:nvGrpSpPr>
          <p:grpSpPr>
            <a:xfrm>
              <a:off x="5981049" y="815020"/>
              <a:ext cx="5674084" cy="1000754"/>
              <a:chOff x="6338856" y="2428704"/>
              <a:chExt cx="5674084" cy="100075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2B2B9A-8258-0257-44F4-A4563D60162B}"/>
                  </a:ext>
                </a:extLst>
              </p:cNvPr>
              <p:cNvSpPr txBox="1"/>
              <p:nvPr/>
            </p:nvSpPr>
            <p:spPr>
              <a:xfrm>
                <a:off x="6338856" y="2428704"/>
                <a:ext cx="56740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4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Once all CSV files have been cleaned, convert to a SQL Database</a:t>
                </a:r>
              </a:p>
            </p:txBody>
          </p:sp>
          <p:pic>
            <p:nvPicPr>
              <p:cNvPr id="20" name="Picture 19" descr="A close-up of a red text&#10;&#10;Description automatically generated">
                <a:extLst>
                  <a:ext uri="{FF2B5EF4-FFF2-40B4-BE49-F238E27FC236}">
                    <a16:creationId xmlns:a16="http://schemas.microsoft.com/office/drawing/2014/main" id="{A8272E32-6D0E-D38A-95BE-C7F884CE74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32809" y="2907500"/>
                <a:ext cx="5490999" cy="521958"/>
              </a:xfrm>
              <a:prstGeom prst="rect">
                <a:avLst/>
              </a:prstGeom>
              <a:ln w="28575">
                <a:solidFill>
                  <a:schemeClr val="accent2"/>
                </a:solidFill>
              </a:ln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01C86E-11C8-F6BB-EFBA-8A48B791961B}"/>
                </a:ext>
              </a:extLst>
            </p:cNvPr>
            <p:cNvSpPr txBox="1"/>
            <p:nvPr/>
          </p:nvSpPr>
          <p:spPr>
            <a:xfrm>
              <a:off x="5981049" y="130300"/>
              <a:ext cx="4846165" cy="769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Creating a SQL Database</a:t>
              </a:r>
              <a:endParaRPr lang="en-US" sz="4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56E24A4-4D9D-1F40-794B-F6635A20B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3382" y="2067211"/>
              <a:ext cx="5509418" cy="1566129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35399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29">
            <a:extLst>
              <a:ext uri="{FF2B5EF4-FFF2-40B4-BE49-F238E27FC236}">
                <a16:creationId xmlns:a16="http://schemas.microsoft.com/office/drawing/2014/main" id="{0AFF87DF-3009-0F61-909F-EC8225A99766}"/>
              </a:ext>
            </a:extLst>
          </p:cNvPr>
          <p:cNvSpPr/>
          <p:nvPr/>
        </p:nvSpPr>
        <p:spPr>
          <a:xfrm rot="258574">
            <a:off x="244115" y="-256216"/>
            <a:ext cx="203783" cy="7370431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-4 w 2877491"/>
              <a:gd name="connsiteY0" fmla="*/ 41503 h 4782749"/>
              <a:gd name="connsiteX1" fmla="*/ 2877491 w 2877491"/>
              <a:gd name="connsiteY1" fmla="*/ 0 h 4782749"/>
              <a:gd name="connsiteX2" fmla="*/ 2877491 w 2877491"/>
              <a:gd name="connsiteY2" fmla="*/ 4583221 h 4782749"/>
              <a:gd name="connsiteX3" fmla="*/ 2174107 w 2877491"/>
              <a:gd name="connsiteY3" fmla="*/ 4782749 h 4782749"/>
              <a:gd name="connsiteX4" fmla="*/ -4 w 2877491"/>
              <a:gd name="connsiteY4" fmla="*/ 41503 h 4782749"/>
              <a:gd name="connsiteX0" fmla="*/ -4 w 2954431"/>
              <a:gd name="connsiteY0" fmla="*/ 52755 h 4794001"/>
              <a:gd name="connsiteX1" fmla="*/ 2954427 w 2954431"/>
              <a:gd name="connsiteY1" fmla="*/ 0 h 4794001"/>
              <a:gd name="connsiteX2" fmla="*/ 2877491 w 2954431"/>
              <a:gd name="connsiteY2" fmla="*/ 4594473 h 4794001"/>
              <a:gd name="connsiteX3" fmla="*/ 2174107 w 2954431"/>
              <a:gd name="connsiteY3" fmla="*/ 4794001 h 4794001"/>
              <a:gd name="connsiteX4" fmla="*/ -4 w 2954431"/>
              <a:gd name="connsiteY4" fmla="*/ 52755 h 4794001"/>
              <a:gd name="connsiteX0" fmla="*/ -4 w 2954431"/>
              <a:gd name="connsiteY0" fmla="*/ 52755 h 4816256"/>
              <a:gd name="connsiteX1" fmla="*/ 2954427 w 2954431"/>
              <a:gd name="connsiteY1" fmla="*/ 0 h 4816256"/>
              <a:gd name="connsiteX2" fmla="*/ 2877491 w 2954431"/>
              <a:gd name="connsiteY2" fmla="*/ 4594473 h 4816256"/>
              <a:gd name="connsiteX3" fmla="*/ 394544 w 2954431"/>
              <a:gd name="connsiteY3" fmla="*/ 4816255 h 4816256"/>
              <a:gd name="connsiteX4" fmla="*/ -4 w 2954431"/>
              <a:gd name="connsiteY4" fmla="*/ 52755 h 4816256"/>
              <a:gd name="connsiteX0" fmla="*/ -4 w 3135712"/>
              <a:gd name="connsiteY0" fmla="*/ 52755 h 4816255"/>
              <a:gd name="connsiteX1" fmla="*/ 2954427 w 3135712"/>
              <a:gd name="connsiteY1" fmla="*/ 0 h 4816255"/>
              <a:gd name="connsiteX2" fmla="*/ 3135715 w 3135712"/>
              <a:gd name="connsiteY2" fmla="*/ 4702145 h 4816255"/>
              <a:gd name="connsiteX3" fmla="*/ 394544 w 3135712"/>
              <a:gd name="connsiteY3" fmla="*/ 4816255 h 4816255"/>
              <a:gd name="connsiteX4" fmla="*/ -4 w 3135712"/>
              <a:gd name="connsiteY4" fmla="*/ 52755 h 4816255"/>
              <a:gd name="connsiteX0" fmla="*/ 140968 w 3276684"/>
              <a:gd name="connsiteY0" fmla="*/ 52755 h 4762356"/>
              <a:gd name="connsiteX1" fmla="*/ 3095399 w 3276684"/>
              <a:gd name="connsiteY1" fmla="*/ 0 h 4762356"/>
              <a:gd name="connsiteX2" fmla="*/ 3276687 w 3276684"/>
              <a:gd name="connsiteY2" fmla="*/ 4702145 h 4762356"/>
              <a:gd name="connsiteX3" fmla="*/ 7 w 3276684"/>
              <a:gd name="connsiteY3" fmla="*/ 4762356 h 4762356"/>
              <a:gd name="connsiteX4" fmla="*/ 140968 w 3276684"/>
              <a:gd name="connsiteY4" fmla="*/ 52755 h 4762356"/>
              <a:gd name="connsiteX0" fmla="*/ 80028 w 3215744"/>
              <a:gd name="connsiteY0" fmla="*/ 52755 h 4779886"/>
              <a:gd name="connsiteX1" fmla="*/ 3034459 w 3215744"/>
              <a:gd name="connsiteY1" fmla="*/ 0 h 4779886"/>
              <a:gd name="connsiteX2" fmla="*/ 3215747 w 3215744"/>
              <a:gd name="connsiteY2" fmla="*/ 4702145 h 4779886"/>
              <a:gd name="connsiteX3" fmla="*/ 1 w 3215744"/>
              <a:gd name="connsiteY3" fmla="*/ 4779886 h 4779886"/>
              <a:gd name="connsiteX4" fmla="*/ 80028 w 3215744"/>
              <a:gd name="connsiteY4" fmla="*/ 52755 h 4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5744" h="4779886">
                <a:moveTo>
                  <a:pt x="80028" y="52755"/>
                </a:moveTo>
                <a:lnTo>
                  <a:pt x="3034459" y="0"/>
                </a:lnTo>
                <a:lnTo>
                  <a:pt x="3215747" y="4702145"/>
                </a:lnTo>
                <a:lnTo>
                  <a:pt x="1" y="4779886"/>
                </a:lnTo>
                <a:lnTo>
                  <a:pt x="80028" y="527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489D1A-6D68-3F79-CD96-1922595B4815}"/>
              </a:ext>
            </a:extLst>
          </p:cNvPr>
          <p:cNvGrpSpPr/>
          <p:nvPr/>
        </p:nvGrpSpPr>
        <p:grpSpPr>
          <a:xfrm>
            <a:off x="3487324" y="125351"/>
            <a:ext cx="5091829" cy="5934070"/>
            <a:chOff x="882320" y="-8075"/>
            <a:chExt cx="5091829" cy="593407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1D089A3-4E35-6093-B3C9-BF415196A9E8}"/>
                </a:ext>
              </a:extLst>
            </p:cNvPr>
            <p:cNvGrpSpPr/>
            <p:nvPr/>
          </p:nvGrpSpPr>
          <p:grpSpPr>
            <a:xfrm>
              <a:off x="882320" y="-8075"/>
              <a:ext cx="5078383" cy="1368317"/>
              <a:chOff x="800992" y="753160"/>
              <a:chExt cx="4398020" cy="42611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1DB955-89FE-BABE-9421-28521A153C94}"/>
                  </a:ext>
                </a:extLst>
              </p:cNvPr>
              <p:cNvSpPr txBox="1"/>
              <p:nvPr/>
            </p:nvSpPr>
            <p:spPr>
              <a:xfrm>
                <a:off x="800992" y="753160"/>
                <a:ext cx="4196913" cy="239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400" b="1" dirty="0">
                    <a:solidFill>
                      <a:schemeClr val="accent2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Cleaning the geoJSON</a:t>
                </a:r>
                <a:endParaRPr lang="en-US" sz="4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55DD90-6C4A-F862-98AC-ADCFACE704A1}"/>
                  </a:ext>
                </a:extLst>
              </p:cNvPr>
              <p:cNvSpPr txBox="1"/>
              <p:nvPr/>
            </p:nvSpPr>
            <p:spPr>
              <a:xfrm>
                <a:off x="800992" y="920490"/>
                <a:ext cx="4398020" cy="2587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Import the geoJSON and the CSV file that contains EV Charger Details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3C043E-FDCD-32BA-FC9C-434550C0E0B3}"/>
                </a:ext>
              </a:extLst>
            </p:cNvPr>
            <p:cNvSpPr txBox="1"/>
            <p:nvPr/>
          </p:nvSpPr>
          <p:spPr>
            <a:xfrm>
              <a:off x="882320" y="1950661"/>
              <a:ext cx="49527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2400" b="0" i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AU" dirty="0"/>
                <a:t>Clean the CSV to allow for merging with the </a:t>
              </a:r>
              <a:r>
                <a:rPr lang="en-AU" dirty="0" err="1"/>
                <a:t>geoJSON</a:t>
              </a:r>
              <a:endParaRPr lang="en-AU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E1EA1C-42A6-C4E3-4BCF-E13F3953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1372942"/>
              <a:ext cx="5029200" cy="508000"/>
            </a:xfrm>
            <a:prstGeom prst="rect">
              <a:avLst/>
            </a:prstGeom>
          </p:spPr>
        </p:pic>
        <p:pic>
          <p:nvPicPr>
            <p:cNvPr id="7" name="Picture 6" descr="A close up of text&#10;&#10;Description automatically generated">
              <a:extLst>
                <a:ext uri="{FF2B5EF4-FFF2-40B4-BE49-F238E27FC236}">
                  <a16:creationId xmlns:a16="http://schemas.microsoft.com/office/drawing/2014/main" id="{E911FDF1-36EE-66FA-79F2-4A6631C81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2385572"/>
              <a:ext cx="5015755" cy="685915"/>
            </a:xfrm>
            <a:prstGeom prst="rect">
              <a:avLst/>
            </a:prstGeom>
          </p:spPr>
        </p:pic>
        <p:pic>
          <p:nvPicPr>
            <p:cNvPr id="9" name="Picture 8" descr="A close up of text&#10;&#10;Description automatically generated">
              <a:extLst>
                <a:ext uri="{FF2B5EF4-FFF2-40B4-BE49-F238E27FC236}">
                  <a16:creationId xmlns:a16="http://schemas.microsoft.com/office/drawing/2014/main" id="{784A8B67-6C93-7E76-F996-B3D9859CA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3185785"/>
              <a:ext cx="5015755" cy="780663"/>
            </a:xfrm>
            <a:prstGeom prst="rect">
              <a:avLst/>
            </a:prstGeom>
          </p:spPr>
        </p:pic>
        <p:pic>
          <p:nvPicPr>
            <p:cNvPr id="12" name="Picture 11" descr="A black and blue text&#10;&#10;Description automatically generated">
              <a:extLst>
                <a:ext uri="{FF2B5EF4-FFF2-40B4-BE49-F238E27FC236}">
                  <a16:creationId xmlns:a16="http://schemas.microsoft.com/office/drawing/2014/main" id="{597253D9-F913-1412-7D86-0F2FDD61E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4542411"/>
              <a:ext cx="5015754" cy="80762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A9E6266-6D96-7BA3-57DF-063D11126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949" y="5464331"/>
              <a:ext cx="5015754" cy="461664"/>
            </a:xfrm>
            <a:prstGeom prst="rect">
              <a:avLst/>
            </a:prstGeom>
          </p:spPr>
        </p:pic>
      </p:grpSp>
      <p:sp>
        <p:nvSpPr>
          <p:cNvPr id="18" name="Freeform: Shape 24">
            <a:extLst>
              <a:ext uri="{FF2B5EF4-FFF2-40B4-BE49-F238E27FC236}">
                <a16:creationId xmlns:a16="http://schemas.microsoft.com/office/drawing/2014/main" id="{C8F2DFC1-4A0F-79B2-6042-D0DC8BC58A4A}"/>
              </a:ext>
            </a:extLst>
          </p:cNvPr>
          <p:cNvSpPr/>
          <p:nvPr/>
        </p:nvSpPr>
        <p:spPr>
          <a:xfrm rot="18587572" flipH="1">
            <a:off x="11481575" y="-492023"/>
            <a:ext cx="414546" cy="2773627"/>
          </a:xfrm>
          <a:custGeom>
            <a:avLst/>
            <a:gdLst>
              <a:gd name="connsiteX0" fmla="*/ 0 w 684034"/>
              <a:gd name="connsiteY0" fmla="*/ 113507 h 2796897"/>
              <a:gd name="connsiteX1" fmla="*/ 684034 w 684034"/>
              <a:gd name="connsiteY1" fmla="*/ 0 h 2796897"/>
              <a:gd name="connsiteX2" fmla="*/ 684034 w 684034"/>
              <a:gd name="connsiteY2" fmla="*/ 2688830 h 2796897"/>
              <a:gd name="connsiteX3" fmla="*/ 32786 w 684034"/>
              <a:gd name="connsiteY3" fmla="*/ 2796897 h 2796897"/>
              <a:gd name="connsiteX4" fmla="*/ 0 w 684034"/>
              <a:gd name="connsiteY4" fmla="*/ 2796897 h 2796897"/>
              <a:gd name="connsiteX5" fmla="*/ 0 w 684034"/>
              <a:gd name="connsiteY5" fmla="*/ 113507 h 2796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034" h="2796897">
                <a:moveTo>
                  <a:pt x="0" y="113507"/>
                </a:moveTo>
                <a:lnTo>
                  <a:pt x="684034" y="0"/>
                </a:lnTo>
                <a:lnTo>
                  <a:pt x="684034" y="2688830"/>
                </a:lnTo>
                <a:lnTo>
                  <a:pt x="32786" y="2796897"/>
                </a:lnTo>
                <a:lnTo>
                  <a:pt x="0" y="2796897"/>
                </a:lnTo>
                <a:lnTo>
                  <a:pt x="0" y="113507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40000"/>
                  <a:lumOff val="60000"/>
                </a:schemeClr>
              </a:gs>
              <a:gs pos="66000">
                <a:schemeClr val="accent2">
                  <a:lumMod val="60000"/>
                  <a:lumOff val="40000"/>
                </a:schemeClr>
              </a:gs>
              <a:gs pos="15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6">
            <a:extLst>
              <a:ext uri="{FF2B5EF4-FFF2-40B4-BE49-F238E27FC236}">
                <a16:creationId xmlns:a16="http://schemas.microsoft.com/office/drawing/2014/main" id="{EA90AE21-5D87-F590-A8D4-06BFAB8EF964}"/>
              </a:ext>
            </a:extLst>
          </p:cNvPr>
          <p:cNvSpPr/>
          <p:nvPr/>
        </p:nvSpPr>
        <p:spPr>
          <a:xfrm rot="18636077">
            <a:off x="10377557" y="-693515"/>
            <a:ext cx="426720" cy="2750421"/>
          </a:xfrm>
          <a:custGeom>
            <a:avLst/>
            <a:gdLst>
              <a:gd name="connsiteX0" fmla="*/ 1 w 488474"/>
              <a:gd name="connsiteY0" fmla="*/ 81056 h 2750421"/>
              <a:gd name="connsiteX1" fmla="*/ 488474 w 488474"/>
              <a:gd name="connsiteY1" fmla="*/ 0 h 2750421"/>
              <a:gd name="connsiteX2" fmla="*/ 488474 w 488474"/>
              <a:gd name="connsiteY2" fmla="*/ 2669365 h 2750421"/>
              <a:gd name="connsiteX3" fmla="*/ 0 w 488474"/>
              <a:gd name="connsiteY3" fmla="*/ 2750421 h 2750421"/>
              <a:gd name="connsiteX4" fmla="*/ 1 w 488474"/>
              <a:gd name="connsiteY4" fmla="*/ 81056 h 275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474" h="2750421">
                <a:moveTo>
                  <a:pt x="1" y="81056"/>
                </a:moveTo>
                <a:lnTo>
                  <a:pt x="488474" y="0"/>
                </a:lnTo>
                <a:lnTo>
                  <a:pt x="488474" y="2669365"/>
                </a:lnTo>
                <a:lnTo>
                  <a:pt x="0" y="2750421"/>
                </a:lnTo>
                <a:lnTo>
                  <a:pt x="1" y="8105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40000"/>
                  <a:lumOff val="60000"/>
                </a:schemeClr>
              </a:gs>
              <a:gs pos="66000">
                <a:schemeClr val="accent2">
                  <a:lumMod val="60000"/>
                  <a:lumOff val="40000"/>
                </a:schemeClr>
              </a:gs>
              <a:gs pos="15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63F358-77DB-83CD-5A72-759A4A9B36EA}"/>
              </a:ext>
            </a:extLst>
          </p:cNvPr>
          <p:cNvSpPr txBox="1"/>
          <p:nvPr/>
        </p:nvSpPr>
        <p:spPr>
          <a:xfrm>
            <a:off x="3487324" y="4214172"/>
            <a:ext cx="49527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400" b="0" i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defRPr>
            </a:lvl1pPr>
          </a:lstStyle>
          <a:p>
            <a:pPr>
              <a:lnSpc>
                <a:spcPct val="100000"/>
              </a:lnSpc>
            </a:pPr>
            <a:r>
              <a:rPr lang="en-AU" dirty="0"/>
              <a:t>Merge the data and export as a new </a:t>
            </a:r>
            <a:r>
              <a:rPr lang="en-AU" dirty="0" err="1"/>
              <a:t>geoJSON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19847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0">
            <a:extLst>
              <a:ext uri="{FF2B5EF4-FFF2-40B4-BE49-F238E27FC236}">
                <a16:creationId xmlns:a16="http://schemas.microsoft.com/office/drawing/2014/main" id="{91ED07B2-CC43-D459-61F3-41BE3DD9605F}"/>
              </a:ext>
            </a:extLst>
          </p:cNvPr>
          <p:cNvSpPr/>
          <p:nvPr/>
        </p:nvSpPr>
        <p:spPr>
          <a:xfrm rot="13277040" flipH="1">
            <a:off x="120350" y="-2391637"/>
            <a:ext cx="664746" cy="4344884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0 w 703384"/>
              <a:gd name="connsiteY0" fmla="*/ 231374 h 4814594"/>
              <a:gd name="connsiteX1" fmla="*/ 695462 w 703384"/>
              <a:gd name="connsiteY1" fmla="*/ 0 h 4814594"/>
              <a:gd name="connsiteX2" fmla="*/ 703384 w 703384"/>
              <a:gd name="connsiteY2" fmla="*/ 4615066 h 4814594"/>
              <a:gd name="connsiteX3" fmla="*/ 0 w 703384"/>
              <a:gd name="connsiteY3" fmla="*/ 4814594 h 4814594"/>
              <a:gd name="connsiteX4" fmla="*/ 0 w 703384"/>
              <a:gd name="connsiteY4" fmla="*/ 231374 h 4814594"/>
              <a:gd name="connsiteX0" fmla="*/ 0 w 703384"/>
              <a:gd name="connsiteY0" fmla="*/ 231374 h 4615066"/>
              <a:gd name="connsiteX1" fmla="*/ 695462 w 703384"/>
              <a:gd name="connsiteY1" fmla="*/ 0 h 4615066"/>
              <a:gd name="connsiteX2" fmla="*/ 703384 w 703384"/>
              <a:gd name="connsiteY2" fmla="*/ 4615066 h 4615066"/>
              <a:gd name="connsiteX3" fmla="*/ 43 w 703384"/>
              <a:gd name="connsiteY3" fmla="*/ 2931454 h 4615066"/>
              <a:gd name="connsiteX4" fmla="*/ 0 w 703384"/>
              <a:gd name="connsiteY4" fmla="*/ 231374 h 4615066"/>
              <a:gd name="connsiteX0" fmla="*/ 0 w 697238"/>
              <a:gd name="connsiteY0" fmla="*/ 231374 h 2931454"/>
              <a:gd name="connsiteX1" fmla="*/ 695462 w 697238"/>
              <a:gd name="connsiteY1" fmla="*/ 0 h 2931454"/>
              <a:gd name="connsiteX2" fmla="*/ 697238 w 697238"/>
              <a:gd name="connsiteY2" fmla="*/ 2742070 h 2931454"/>
              <a:gd name="connsiteX3" fmla="*/ 43 w 697238"/>
              <a:gd name="connsiteY3" fmla="*/ 2931454 h 2931454"/>
              <a:gd name="connsiteX4" fmla="*/ 0 w 697238"/>
              <a:gd name="connsiteY4" fmla="*/ 231374 h 2931454"/>
              <a:gd name="connsiteX0" fmla="*/ 0 w 697238"/>
              <a:gd name="connsiteY0" fmla="*/ 231374 h 2956164"/>
              <a:gd name="connsiteX1" fmla="*/ 695462 w 697238"/>
              <a:gd name="connsiteY1" fmla="*/ 0 h 2956164"/>
              <a:gd name="connsiteX2" fmla="*/ 697238 w 697238"/>
              <a:gd name="connsiteY2" fmla="*/ 2742070 h 2956164"/>
              <a:gd name="connsiteX3" fmla="*/ 1862 w 697238"/>
              <a:gd name="connsiteY3" fmla="*/ 2956164 h 2956164"/>
              <a:gd name="connsiteX4" fmla="*/ 0 w 697238"/>
              <a:gd name="connsiteY4" fmla="*/ 231374 h 2956164"/>
              <a:gd name="connsiteX0" fmla="*/ 0 w 697238"/>
              <a:gd name="connsiteY0" fmla="*/ 231374 h 2959470"/>
              <a:gd name="connsiteX1" fmla="*/ 695462 w 697238"/>
              <a:gd name="connsiteY1" fmla="*/ 0 h 2959470"/>
              <a:gd name="connsiteX2" fmla="*/ 697238 w 697238"/>
              <a:gd name="connsiteY2" fmla="*/ 2742070 h 2959470"/>
              <a:gd name="connsiteX3" fmla="*/ 12481 w 697238"/>
              <a:gd name="connsiteY3" fmla="*/ 2959470 h 2959470"/>
              <a:gd name="connsiteX4" fmla="*/ 0 w 697238"/>
              <a:gd name="connsiteY4" fmla="*/ 231374 h 2959470"/>
              <a:gd name="connsiteX0" fmla="*/ 0 w 697238"/>
              <a:gd name="connsiteY0" fmla="*/ 0 h 2728096"/>
              <a:gd name="connsiteX1" fmla="*/ 686979 w 697238"/>
              <a:gd name="connsiteY1" fmla="*/ 1625625 h 2728096"/>
              <a:gd name="connsiteX2" fmla="*/ 697238 w 697238"/>
              <a:gd name="connsiteY2" fmla="*/ 2510696 h 2728096"/>
              <a:gd name="connsiteX3" fmla="*/ 12481 w 697238"/>
              <a:gd name="connsiteY3" fmla="*/ 2728096 h 2728096"/>
              <a:gd name="connsiteX4" fmla="*/ 0 w 697238"/>
              <a:gd name="connsiteY4" fmla="*/ 0 h 2728096"/>
              <a:gd name="connsiteX0" fmla="*/ 0 w 697238"/>
              <a:gd name="connsiteY0" fmla="*/ 0 h 2728096"/>
              <a:gd name="connsiteX1" fmla="*/ 693242 w 697238"/>
              <a:gd name="connsiteY1" fmla="*/ 1605007 h 2728096"/>
              <a:gd name="connsiteX2" fmla="*/ 697238 w 697238"/>
              <a:gd name="connsiteY2" fmla="*/ 2510696 h 2728096"/>
              <a:gd name="connsiteX3" fmla="*/ 12481 w 697238"/>
              <a:gd name="connsiteY3" fmla="*/ 2728096 h 2728096"/>
              <a:gd name="connsiteX4" fmla="*/ 0 w 697238"/>
              <a:gd name="connsiteY4" fmla="*/ 0 h 2728096"/>
              <a:gd name="connsiteX0" fmla="*/ 55578 w 684758"/>
              <a:gd name="connsiteY0" fmla="*/ 0 h 2332265"/>
              <a:gd name="connsiteX1" fmla="*/ 680762 w 684758"/>
              <a:gd name="connsiteY1" fmla="*/ 1209176 h 2332265"/>
              <a:gd name="connsiteX2" fmla="*/ 684758 w 684758"/>
              <a:gd name="connsiteY2" fmla="*/ 2114865 h 2332265"/>
              <a:gd name="connsiteX3" fmla="*/ 1 w 684758"/>
              <a:gd name="connsiteY3" fmla="*/ 2332265 h 2332265"/>
              <a:gd name="connsiteX4" fmla="*/ 55578 w 684758"/>
              <a:gd name="connsiteY4" fmla="*/ 0 h 2332265"/>
              <a:gd name="connsiteX0" fmla="*/ 35703 w 684758"/>
              <a:gd name="connsiteY0" fmla="*/ 0 h 2320401"/>
              <a:gd name="connsiteX1" fmla="*/ 680762 w 684758"/>
              <a:gd name="connsiteY1" fmla="*/ 1197312 h 2320401"/>
              <a:gd name="connsiteX2" fmla="*/ 684758 w 684758"/>
              <a:gd name="connsiteY2" fmla="*/ 2103001 h 2320401"/>
              <a:gd name="connsiteX3" fmla="*/ 1 w 684758"/>
              <a:gd name="connsiteY3" fmla="*/ 2320401 h 2320401"/>
              <a:gd name="connsiteX4" fmla="*/ 35703 w 684758"/>
              <a:gd name="connsiteY4" fmla="*/ 0 h 2320401"/>
              <a:gd name="connsiteX0" fmla="*/ 35703 w 684758"/>
              <a:gd name="connsiteY0" fmla="*/ 0 h 2320401"/>
              <a:gd name="connsiteX1" fmla="*/ 677722 w 684758"/>
              <a:gd name="connsiteY1" fmla="*/ 448315 h 2320401"/>
              <a:gd name="connsiteX2" fmla="*/ 684758 w 684758"/>
              <a:gd name="connsiteY2" fmla="*/ 2103001 h 2320401"/>
              <a:gd name="connsiteX3" fmla="*/ 1 w 684758"/>
              <a:gd name="connsiteY3" fmla="*/ 2320401 h 2320401"/>
              <a:gd name="connsiteX4" fmla="*/ 35703 w 684758"/>
              <a:gd name="connsiteY4" fmla="*/ 0 h 2320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758" h="2320401">
                <a:moveTo>
                  <a:pt x="35703" y="0"/>
                </a:moveTo>
                <a:lnTo>
                  <a:pt x="677722" y="448315"/>
                </a:lnTo>
                <a:cubicBezTo>
                  <a:pt x="680363" y="1986670"/>
                  <a:pt x="682117" y="564646"/>
                  <a:pt x="684758" y="2103001"/>
                </a:cubicBezTo>
                <a:lnTo>
                  <a:pt x="1" y="2320401"/>
                </a:lnTo>
                <a:cubicBezTo>
                  <a:pt x="-13" y="1420374"/>
                  <a:pt x="35717" y="900027"/>
                  <a:pt x="3570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: Shape 21">
            <a:extLst>
              <a:ext uri="{FF2B5EF4-FFF2-40B4-BE49-F238E27FC236}">
                <a16:creationId xmlns:a16="http://schemas.microsoft.com/office/drawing/2014/main" id="{7567F659-C27B-A9CE-B40A-B9D838233CD3}"/>
              </a:ext>
            </a:extLst>
          </p:cNvPr>
          <p:cNvSpPr/>
          <p:nvPr/>
        </p:nvSpPr>
        <p:spPr>
          <a:xfrm rot="13291889" flipH="1">
            <a:off x="95084" y="-1622753"/>
            <a:ext cx="687207" cy="4703452"/>
          </a:xfrm>
          <a:custGeom>
            <a:avLst/>
            <a:gdLst>
              <a:gd name="connsiteX0" fmla="*/ 0 w 703384"/>
              <a:gd name="connsiteY0" fmla="*/ 199528 h 4307384"/>
              <a:gd name="connsiteX1" fmla="*/ 703384 w 703384"/>
              <a:gd name="connsiteY1" fmla="*/ 0 h 4307384"/>
              <a:gd name="connsiteX2" fmla="*/ 703384 w 703384"/>
              <a:gd name="connsiteY2" fmla="*/ 4107856 h 4307384"/>
              <a:gd name="connsiteX3" fmla="*/ 0 w 703384"/>
              <a:gd name="connsiteY3" fmla="*/ 4307384 h 4307384"/>
              <a:gd name="connsiteX4" fmla="*/ 0 w 703384"/>
              <a:gd name="connsiteY4" fmla="*/ 199528 h 4307384"/>
              <a:gd name="connsiteX0" fmla="*/ 8090 w 711474"/>
              <a:gd name="connsiteY0" fmla="*/ 199528 h 4107856"/>
              <a:gd name="connsiteX1" fmla="*/ 711474 w 711474"/>
              <a:gd name="connsiteY1" fmla="*/ 0 h 4107856"/>
              <a:gd name="connsiteX2" fmla="*/ 711474 w 711474"/>
              <a:gd name="connsiteY2" fmla="*/ 4107856 h 4107856"/>
              <a:gd name="connsiteX3" fmla="*/ 0 w 711474"/>
              <a:gd name="connsiteY3" fmla="*/ 3681924 h 4107856"/>
              <a:gd name="connsiteX4" fmla="*/ 8090 w 711474"/>
              <a:gd name="connsiteY4" fmla="*/ 199528 h 4107856"/>
              <a:gd name="connsiteX0" fmla="*/ 8090 w 711474"/>
              <a:gd name="connsiteY0" fmla="*/ 199528 h 3681924"/>
              <a:gd name="connsiteX1" fmla="*/ 711474 w 711474"/>
              <a:gd name="connsiteY1" fmla="*/ 0 h 3681924"/>
              <a:gd name="connsiteX2" fmla="*/ 711421 w 711474"/>
              <a:gd name="connsiteY2" fmla="*/ 3497281 h 3681924"/>
              <a:gd name="connsiteX3" fmla="*/ 0 w 711474"/>
              <a:gd name="connsiteY3" fmla="*/ 3681924 h 3681924"/>
              <a:gd name="connsiteX4" fmla="*/ 8090 w 711474"/>
              <a:gd name="connsiteY4" fmla="*/ 199528 h 3681924"/>
              <a:gd name="connsiteX0" fmla="*/ 8090 w 711421"/>
              <a:gd name="connsiteY0" fmla="*/ 0 h 3482396"/>
              <a:gd name="connsiteX1" fmla="*/ 704398 w 711421"/>
              <a:gd name="connsiteY1" fmla="*/ 1108044 h 3482396"/>
              <a:gd name="connsiteX2" fmla="*/ 711421 w 711421"/>
              <a:gd name="connsiteY2" fmla="*/ 3297753 h 3482396"/>
              <a:gd name="connsiteX3" fmla="*/ 0 w 711421"/>
              <a:gd name="connsiteY3" fmla="*/ 3482396 h 3482396"/>
              <a:gd name="connsiteX4" fmla="*/ 8090 w 711421"/>
              <a:gd name="connsiteY4" fmla="*/ 0 h 3482396"/>
              <a:gd name="connsiteX0" fmla="*/ 48009 w 711421"/>
              <a:gd name="connsiteY0" fmla="*/ 0 h 3538915"/>
              <a:gd name="connsiteX1" fmla="*/ 704398 w 711421"/>
              <a:gd name="connsiteY1" fmla="*/ 1164563 h 3538915"/>
              <a:gd name="connsiteX2" fmla="*/ 711421 w 711421"/>
              <a:gd name="connsiteY2" fmla="*/ 3354272 h 3538915"/>
              <a:gd name="connsiteX3" fmla="*/ 0 w 711421"/>
              <a:gd name="connsiteY3" fmla="*/ 3538915 h 3538915"/>
              <a:gd name="connsiteX4" fmla="*/ 48009 w 711421"/>
              <a:gd name="connsiteY4" fmla="*/ 0 h 3538915"/>
              <a:gd name="connsiteX0" fmla="*/ 48009 w 728268"/>
              <a:gd name="connsiteY0" fmla="*/ 0 h 3538915"/>
              <a:gd name="connsiteX1" fmla="*/ 704398 w 728268"/>
              <a:gd name="connsiteY1" fmla="*/ 1164563 h 3538915"/>
              <a:gd name="connsiteX2" fmla="*/ 728268 w 728268"/>
              <a:gd name="connsiteY2" fmla="*/ 3336556 h 3538915"/>
              <a:gd name="connsiteX3" fmla="*/ 0 w 728268"/>
              <a:gd name="connsiteY3" fmla="*/ 3538915 h 3538915"/>
              <a:gd name="connsiteX4" fmla="*/ 48009 w 728268"/>
              <a:gd name="connsiteY4" fmla="*/ 0 h 3538915"/>
              <a:gd name="connsiteX0" fmla="*/ 48009 w 728268"/>
              <a:gd name="connsiteY0" fmla="*/ 0 h 3538915"/>
              <a:gd name="connsiteX1" fmla="*/ 687550 w 728268"/>
              <a:gd name="connsiteY1" fmla="*/ 1182280 h 3538915"/>
              <a:gd name="connsiteX2" fmla="*/ 728268 w 728268"/>
              <a:gd name="connsiteY2" fmla="*/ 3336556 h 3538915"/>
              <a:gd name="connsiteX3" fmla="*/ 0 w 728268"/>
              <a:gd name="connsiteY3" fmla="*/ 3538915 h 3538915"/>
              <a:gd name="connsiteX4" fmla="*/ 48009 w 728268"/>
              <a:gd name="connsiteY4" fmla="*/ 0 h 3538915"/>
              <a:gd name="connsiteX0" fmla="*/ 48009 w 728268"/>
              <a:gd name="connsiteY0" fmla="*/ 0 h 3538915"/>
              <a:gd name="connsiteX1" fmla="*/ 675047 w 728268"/>
              <a:gd name="connsiteY1" fmla="*/ 728605 h 3538915"/>
              <a:gd name="connsiteX2" fmla="*/ 728268 w 728268"/>
              <a:gd name="connsiteY2" fmla="*/ 3336556 h 3538915"/>
              <a:gd name="connsiteX3" fmla="*/ 0 w 728268"/>
              <a:gd name="connsiteY3" fmla="*/ 3538915 h 3538915"/>
              <a:gd name="connsiteX4" fmla="*/ 48009 w 728268"/>
              <a:gd name="connsiteY4" fmla="*/ 0 h 353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268" h="3538915">
                <a:moveTo>
                  <a:pt x="48009" y="0"/>
                </a:moveTo>
                <a:lnTo>
                  <a:pt x="675047" y="728605"/>
                </a:lnTo>
                <a:cubicBezTo>
                  <a:pt x="675029" y="1894365"/>
                  <a:pt x="728286" y="2170796"/>
                  <a:pt x="728268" y="3336556"/>
                </a:cubicBezTo>
                <a:lnTo>
                  <a:pt x="0" y="3538915"/>
                </a:lnTo>
                <a:cubicBezTo>
                  <a:pt x="2697" y="2378116"/>
                  <a:pt x="45312" y="1160799"/>
                  <a:pt x="480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E10324-37FA-AC82-CE0E-945A995E083D}"/>
              </a:ext>
            </a:extLst>
          </p:cNvPr>
          <p:cNvGrpSpPr/>
          <p:nvPr/>
        </p:nvGrpSpPr>
        <p:grpSpPr>
          <a:xfrm>
            <a:off x="878648" y="949267"/>
            <a:ext cx="6070666" cy="4959466"/>
            <a:chOff x="878648" y="889417"/>
            <a:chExt cx="6070666" cy="495946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1D089A3-4E35-6093-B3C9-BF415196A9E8}"/>
                </a:ext>
              </a:extLst>
            </p:cNvPr>
            <p:cNvGrpSpPr/>
            <p:nvPr/>
          </p:nvGrpSpPr>
          <p:grpSpPr>
            <a:xfrm>
              <a:off x="878648" y="889417"/>
              <a:ext cx="6070666" cy="2086202"/>
              <a:chOff x="800992" y="848158"/>
              <a:chExt cx="5257365" cy="64967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1DB955-89FE-BABE-9421-28521A153C94}"/>
                  </a:ext>
                </a:extLst>
              </p:cNvPr>
              <p:cNvSpPr txBox="1"/>
              <p:nvPr/>
            </p:nvSpPr>
            <p:spPr>
              <a:xfrm>
                <a:off x="800992" y="848158"/>
                <a:ext cx="4196913" cy="239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400" b="1" i="0" dirty="0">
                    <a:solidFill>
                      <a:schemeClr val="accent2"/>
                    </a:solidFill>
                    <a:effectLst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Creating a Flask API </a:t>
                </a:r>
                <a:endParaRPr lang="en-US" sz="4400" b="1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55DD90-6C4A-F862-98AC-ADCFACE704A1}"/>
                  </a:ext>
                </a:extLst>
              </p:cNvPr>
              <p:cNvSpPr txBox="1"/>
              <p:nvPr/>
            </p:nvSpPr>
            <p:spPr>
              <a:xfrm>
                <a:off x="800992" y="1023394"/>
                <a:ext cx="5257365" cy="474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Set up Flask and create a connection to the SQL database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Angsana New" panose="02020603050405020304" pitchFamily="18" charset="-34"/>
                    <a:cs typeface="Angsana New" panose="02020603050405020304" pitchFamily="18" charset="-34"/>
                  </a:rPr>
                  <a:t>Create a reference for the tables in the database</a:t>
                </a:r>
                <a:endParaRPr lang="en-US" sz="24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581E53B-B188-6F71-0412-A91ECD3F4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782" y="2558088"/>
              <a:ext cx="4639895" cy="3290795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411FB0-7A0B-2CA5-EAF8-0362DF0FC859}"/>
              </a:ext>
            </a:extLst>
          </p:cNvPr>
          <p:cNvGrpSpPr/>
          <p:nvPr/>
        </p:nvGrpSpPr>
        <p:grpSpPr>
          <a:xfrm>
            <a:off x="6257455" y="411179"/>
            <a:ext cx="4952763" cy="6035642"/>
            <a:chOff x="6467189" y="119455"/>
            <a:chExt cx="4952763" cy="603564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ED57E7E-FF09-2534-F99E-C5680985BCB4}"/>
                </a:ext>
              </a:extLst>
            </p:cNvPr>
            <p:cNvGrpSpPr/>
            <p:nvPr/>
          </p:nvGrpSpPr>
          <p:grpSpPr>
            <a:xfrm>
              <a:off x="6467189" y="119455"/>
              <a:ext cx="4952763" cy="3123475"/>
              <a:chOff x="6455104" y="1159001"/>
              <a:chExt cx="5218371" cy="337705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BE3144-496B-7E04-AFA3-58B5DB9A08F3}"/>
                  </a:ext>
                </a:extLst>
              </p:cNvPr>
              <p:cNvSpPr txBox="1"/>
              <p:nvPr/>
            </p:nvSpPr>
            <p:spPr>
              <a:xfrm>
                <a:off x="6455104" y="1159001"/>
                <a:ext cx="521837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2400" b="0" i="0">
                    <a:solidFill>
                      <a:schemeClr val="bg1"/>
                    </a:solidFill>
                    <a:effectLst/>
                    <a:latin typeface="Angsana New" panose="02020603050405020304" pitchFamily="18" charset="-34"/>
                    <a:cs typeface="Angsana New" panose="02020603050405020304" pitchFamily="18" charset="-34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AU" dirty="0"/>
                  <a:t>Define an API route that converts the ‘</a:t>
                </a:r>
                <a:r>
                  <a:rPr lang="en-AU" dirty="0" err="1"/>
                  <a:t>ev_charger</a:t>
                </a:r>
                <a:r>
                  <a:rPr lang="en-AU" dirty="0"/>
                  <a:t>’ data in JSON format</a:t>
                </a:r>
              </a:p>
            </p:txBody>
          </p:sp>
          <p:pic>
            <p:nvPicPr>
              <p:cNvPr id="14" name="Picture 13" descr="A screen shot of a computer program&#10;&#10;Description automatically generated">
                <a:extLst>
                  <a:ext uri="{FF2B5EF4-FFF2-40B4-BE49-F238E27FC236}">
                    <a16:creationId xmlns:a16="http://schemas.microsoft.com/office/drawing/2014/main" id="{196914CE-2F83-1800-3ABA-3136EBE07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4363" y="1988054"/>
                <a:ext cx="4258974" cy="2547999"/>
              </a:xfrm>
              <a:prstGeom prst="rect">
                <a:avLst/>
              </a:prstGeom>
              <a:ln w="28575">
                <a:solidFill>
                  <a:schemeClr val="accent2"/>
                </a:solidFill>
              </a:ln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3C043E-FDCD-32BA-FC9C-434550C0E0B3}"/>
                </a:ext>
              </a:extLst>
            </p:cNvPr>
            <p:cNvSpPr txBox="1"/>
            <p:nvPr/>
          </p:nvSpPr>
          <p:spPr>
            <a:xfrm>
              <a:off x="6467189" y="3538326"/>
              <a:ext cx="495276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2400" b="0" i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AU" dirty="0"/>
                <a:t>Define an API route that reads the Suburbs </a:t>
              </a:r>
              <a:r>
                <a:rPr lang="en-AU" dirty="0" err="1"/>
                <a:t>GeoJSON</a:t>
              </a:r>
              <a:endParaRPr lang="en-AU" dirty="0"/>
            </a:p>
          </p:txBody>
        </p:sp>
        <p:pic>
          <p:nvPicPr>
            <p:cNvPr id="28" name="Picture 27" descr="A computer screen shot of a code&#10;&#10;Description automatically generated">
              <a:extLst>
                <a:ext uri="{FF2B5EF4-FFF2-40B4-BE49-F238E27FC236}">
                  <a16:creationId xmlns:a16="http://schemas.microsoft.com/office/drawing/2014/main" id="{86833A0B-B424-C6B2-9083-2D28A402A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0378" y="3999991"/>
              <a:ext cx="4042800" cy="2155106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</p:grpSp>
      <p:sp>
        <p:nvSpPr>
          <p:cNvPr id="31" name="Freeform: Shape 29">
            <a:extLst>
              <a:ext uri="{FF2B5EF4-FFF2-40B4-BE49-F238E27FC236}">
                <a16:creationId xmlns:a16="http://schemas.microsoft.com/office/drawing/2014/main" id="{0AFF87DF-3009-0F61-909F-EC8225A99766}"/>
              </a:ext>
            </a:extLst>
          </p:cNvPr>
          <p:cNvSpPr/>
          <p:nvPr/>
        </p:nvSpPr>
        <p:spPr>
          <a:xfrm rot="258574">
            <a:off x="11662932" y="-179148"/>
            <a:ext cx="203783" cy="7370431"/>
          </a:xfrm>
          <a:custGeom>
            <a:avLst/>
            <a:gdLst>
              <a:gd name="connsiteX0" fmla="*/ 0 w 703384"/>
              <a:gd name="connsiteY0" fmla="*/ 199529 h 4782749"/>
              <a:gd name="connsiteX1" fmla="*/ 703384 w 703384"/>
              <a:gd name="connsiteY1" fmla="*/ 0 h 4782749"/>
              <a:gd name="connsiteX2" fmla="*/ 703384 w 703384"/>
              <a:gd name="connsiteY2" fmla="*/ 4583221 h 4782749"/>
              <a:gd name="connsiteX3" fmla="*/ 0 w 703384"/>
              <a:gd name="connsiteY3" fmla="*/ 4782749 h 4782749"/>
              <a:gd name="connsiteX4" fmla="*/ 0 w 703384"/>
              <a:gd name="connsiteY4" fmla="*/ 199529 h 4782749"/>
              <a:gd name="connsiteX0" fmla="*/ -4 w 2877491"/>
              <a:gd name="connsiteY0" fmla="*/ 41503 h 4782749"/>
              <a:gd name="connsiteX1" fmla="*/ 2877491 w 2877491"/>
              <a:gd name="connsiteY1" fmla="*/ 0 h 4782749"/>
              <a:gd name="connsiteX2" fmla="*/ 2877491 w 2877491"/>
              <a:gd name="connsiteY2" fmla="*/ 4583221 h 4782749"/>
              <a:gd name="connsiteX3" fmla="*/ 2174107 w 2877491"/>
              <a:gd name="connsiteY3" fmla="*/ 4782749 h 4782749"/>
              <a:gd name="connsiteX4" fmla="*/ -4 w 2877491"/>
              <a:gd name="connsiteY4" fmla="*/ 41503 h 4782749"/>
              <a:gd name="connsiteX0" fmla="*/ -4 w 2954431"/>
              <a:gd name="connsiteY0" fmla="*/ 52755 h 4794001"/>
              <a:gd name="connsiteX1" fmla="*/ 2954427 w 2954431"/>
              <a:gd name="connsiteY1" fmla="*/ 0 h 4794001"/>
              <a:gd name="connsiteX2" fmla="*/ 2877491 w 2954431"/>
              <a:gd name="connsiteY2" fmla="*/ 4594473 h 4794001"/>
              <a:gd name="connsiteX3" fmla="*/ 2174107 w 2954431"/>
              <a:gd name="connsiteY3" fmla="*/ 4794001 h 4794001"/>
              <a:gd name="connsiteX4" fmla="*/ -4 w 2954431"/>
              <a:gd name="connsiteY4" fmla="*/ 52755 h 4794001"/>
              <a:gd name="connsiteX0" fmla="*/ -4 w 2954431"/>
              <a:gd name="connsiteY0" fmla="*/ 52755 h 4816256"/>
              <a:gd name="connsiteX1" fmla="*/ 2954427 w 2954431"/>
              <a:gd name="connsiteY1" fmla="*/ 0 h 4816256"/>
              <a:gd name="connsiteX2" fmla="*/ 2877491 w 2954431"/>
              <a:gd name="connsiteY2" fmla="*/ 4594473 h 4816256"/>
              <a:gd name="connsiteX3" fmla="*/ 394544 w 2954431"/>
              <a:gd name="connsiteY3" fmla="*/ 4816255 h 4816256"/>
              <a:gd name="connsiteX4" fmla="*/ -4 w 2954431"/>
              <a:gd name="connsiteY4" fmla="*/ 52755 h 4816256"/>
              <a:gd name="connsiteX0" fmla="*/ -4 w 3135712"/>
              <a:gd name="connsiteY0" fmla="*/ 52755 h 4816255"/>
              <a:gd name="connsiteX1" fmla="*/ 2954427 w 3135712"/>
              <a:gd name="connsiteY1" fmla="*/ 0 h 4816255"/>
              <a:gd name="connsiteX2" fmla="*/ 3135715 w 3135712"/>
              <a:gd name="connsiteY2" fmla="*/ 4702145 h 4816255"/>
              <a:gd name="connsiteX3" fmla="*/ 394544 w 3135712"/>
              <a:gd name="connsiteY3" fmla="*/ 4816255 h 4816255"/>
              <a:gd name="connsiteX4" fmla="*/ -4 w 3135712"/>
              <a:gd name="connsiteY4" fmla="*/ 52755 h 4816255"/>
              <a:gd name="connsiteX0" fmla="*/ 140968 w 3276684"/>
              <a:gd name="connsiteY0" fmla="*/ 52755 h 4762356"/>
              <a:gd name="connsiteX1" fmla="*/ 3095399 w 3276684"/>
              <a:gd name="connsiteY1" fmla="*/ 0 h 4762356"/>
              <a:gd name="connsiteX2" fmla="*/ 3276687 w 3276684"/>
              <a:gd name="connsiteY2" fmla="*/ 4702145 h 4762356"/>
              <a:gd name="connsiteX3" fmla="*/ 7 w 3276684"/>
              <a:gd name="connsiteY3" fmla="*/ 4762356 h 4762356"/>
              <a:gd name="connsiteX4" fmla="*/ 140968 w 3276684"/>
              <a:gd name="connsiteY4" fmla="*/ 52755 h 4762356"/>
              <a:gd name="connsiteX0" fmla="*/ 80028 w 3215744"/>
              <a:gd name="connsiteY0" fmla="*/ 52755 h 4779886"/>
              <a:gd name="connsiteX1" fmla="*/ 3034459 w 3215744"/>
              <a:gd name="connsiteY1" fmla="*/ 0 h 4779886"/>
              <a:gd name="connsiteX2" fmla="*/ 3215747 w 3215744"/>
              <a:gd name="connsiteY2" fmla="*/ 4702145 h 4779886"/>
              <a:gd name="connsiteX3" fmla="*/ 1 w 3215744"/>
              <a:gd name="connsiteY3" fmla="*/ 4779886 h 4779886"/>
              <a:gd name="connsiteX4" fmla="*/ 80028 w 3215744"/>
              <a:gd name="connsiteY4" fmla="*/ 52755 h 477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5744" h="4779886">
                <a:moveTo>
                  <a:pt x="80028" y="52755"/>
                </a:moveTo>
                <a:lnTo>
                  <a:pt x="3034459" y="0"/>
                </a:lnTo>
                <a:lnTo>
                  <a:pt x="3215747" y="4702145"/>
                </a:lnTo>
                <a:lnTo>
                  <a:pt x="1" y="4779886"/>
                </a:lnTo>
                <a:lnTo>
                  <a:pt x="80028" y="527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58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552ADF-9E33-ACC6-9AD0-AAD00A78A56C}"/>
              </a:ext>
            </a:extLst>
          </p:cNvPr>
          <p:cNvSpPr/>
          <p:nvPr/>
        </p:nvSpPr>
        <p:spPr>
          <a:xfrm>
            <a:off x="-1" y="0"/>
            <a:ext cx="3887928" cy="6858000"/>
          </a:xfrm>
          <a:custGeom>
            <a:avLst/>
            <a:gdLst>
              <a:gd name="connsiteX0" fmla="*/ 0 w 3887928"/>
              <a:gd name="connsiteY0" fmla="*/ 0 h 6858000"/>
              <a:gd name="connsiteX1" fmla="*/ 3887928 w 3887928"/>
              <a:gd name="connsiteY1" fmla="*/ 0 h 6858000"/>
              <a:gd name="connsiteX2" fmla="*/ 3061126 w 3887928"/>
              <a:gd name="connsiteY2" fmla="*/ 6858000 h 6858000"/>
              <a:gd name="connsiteX3" fmla="*/ 0 w 3887928"/>
              <a:gd name="connsiteY3" fmla="*/ 6858000 h 6858000"/>
              <a:gd name="connsiteX4" fmla="*/ 0 w 388792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7928" h="6858000">
                <a:moveTo>
                  <a:pt x="0" y="0"/>
                </a:moveTo>
                <a:lnTo>
                  <a:pt x="3887928" y="0"/>
                </a:lnTo>
                <a:lnTo>
                  <a:pt x="306112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AF67C1-4503-77A9-90C2-4C6D5299C490}"/>
              </a:ext>
            </a:extLst>
          </p:cNvPr>
          <p:cNvSpPr txBox="1"/>
          <p:nvPr/>
        </p:nvSpPr>
        <p:spPr>
          <a:xfrm>
            <a:off x="5285168" y="2767280"/>
            <a:ext cx="63114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i="0" dirty="0">
                <a:solidFill>
                  <a:schemeClr val="accent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Demonstration</a:t>
            </a:r>
            <a:endParaRPr lang="en-US" sz="80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05832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7C7A2C-74FA-E39E-F801-E60A9EF608A9}"/>
              </a:ext>
            </a:extLst>
          </p:cNvPr>
          <p:cNvSpPr/>
          <p:nvPr/>
        </p:nvSpPr>
        <p:spPr>
          <a:xfrm>
            <a:off x="-1" y="3267872"/>
            <a:ext cx="1307961" cy="365167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283011"/>
              <a:gd name="connsiteX1" fmla="*/ 1815282 w 1815282"/>
              <a:gd name="connsiteY1" fmla="*/ 0 h 4283011"/>
              <a:gd name="connsiteX2" fmla="*/ 858765 w 1815282"/>
              <a:gd name="connsiteY2" fmla="*/ 4283011 h 4283011"/>
              <a:gd name="connsiteX3" fmla="*/ 0 w 1815282"/>
              <a:gd name="connsiteY3" fmla="*/ 4095750 h 4283011"/>
              <a:gd name="connsiteX4" fmla="*/ 1098164 w 1815282"/>
              <a:gd name="connsiteY4" fmla="*/ 0 h 4283011"/>
              <a:gd name="connsiteX0" fmla="*/ 928186 w 1645304"/>
              <a:gd name="connsiteY0" fmla="*/ 0 h 4283011"/>
              <a:gd name="connsiteX1" fmla="*/ 1645304 w 1645304"/>
              <a:gd name="connsiteY1" fmla="*/ 0 h 4283011"/>
              <a:gd name="connsiteX2" fmla="*/ 688787 w 1645304"/>
              <a:gd name="connsiteY2" fmla="*/ 4283011 h 4283011"/>
              <a:gd name="connsiteX3" fmla="*/ 0 w 1645304"/>
              <a:gd name="connsiteY3" fmla="*/ 4248963 h 4283011"/>
              <a:gd name="connsiteX4" fmla="*/ 928186 w 1645304"/>
              <a:gd name="connsiteY4" fmla="*/ 0 h 4283011"/>
              <a:gd name="connsiteX0" fmla="*/ 984846 w 1701964"/>
              <a:gd name="connsiteY0" fmla="*/ 0 h 4283011"/>
              <a:gd name="connsiteX1" fmla="*/ 1701964 w 1701964"/>
              <a:gd name="connsiteY1" fmla="*/ 0 h 4283011"/>
              <a:gd name="connsiteX2" fmla="*/ 745447 w 1701964"/>
              <a:gd name="connsiteY2" fmla="*/ 4283011 h 4283011"/>
              <a:gd name="connsiteX3" fmla="*/ 0 w 1701964"/>
              <a:gd name="connsiteY3" fmla="*/ 4257475 h 4283011"/>
              <a:gd name="connsiteX4" fmla="*/ 984846 w 1701964"/>
              <a:gd name="connsiteY4" fmla="*/ 0 h 428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964" h="4283011">
                <a:moveTo>
                  <a:pt x="984846" y="0"/>
                </a:moveTo>
                <a:lnTo>
                  <a:pt x="1701964" y="0"/>
                </a:lnTo>
                <a:lnTo>
                  <a:pt x="745447" y="4283011"/>
                </a:lnTo>
                <a:lnTo>
                  <a:pt x="0" y="4257475"/>
                </a:lnTo>
                <a:lnTo>
                  <a:pt x="98484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74000"/>
                </a:schemeClr>
              </a:gs>
              <a:gs pos="38000">
                <a:schemeClr val="accent2">
                  <a:lumMod val="60000"/>
                  <a:lumOff val="40000"/>
                </a:schemeClr>
              </a:gs>
              <a:gs pos="64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8FE015-229E-B4E6-F0EE-09267AE846C1}"/>
              </a:ext>
            </a:extLst>
          </p:cNvPr>
          <p:cNvSpPr/>
          <p:nvPr/>
        </p:nvSpPr>
        <p:spPr>
          <a:xfrm rot="150964">
            <a:off x="-362467" y="4065474"/>
            <a:ext cx="1043911" cy="2832520"/>
          </a:xfrm>
          <a:custGeom>
            <a:avLst/>
            <a:gdLst>
              <a:gd name="connsiteX0" fmla="*/ 1098164 w 1815282"/>
              <a:gd name="connsiteY0" fmla="*/ 0 h 4095750"/>
              <a:gd name="connsiteX1" fmla="*/ 1815282 w 1815282"/>
              <a:gd name="connsiteY1" fmla="*/ 0 h 4095750"/>
              <a:gd name="connsiteX2" fmla="*/ 717117 w 1815282"/>
              <a:gd name="connsiteY2" fmla="*/ 4095750 h 4095750"/>
              <a:gd name="connsiteX3" fmla="*/ 0 w 1815282"/>
              <a:gd name="connsiteY3" fmla="*/ 4095750 h 4095750"/>
              <a:gd name="connsiteX4" fmla="*/ 1098164 w 1815282"/>
              <a:gd name="connsiteY4" fmla="*/ 0 h 4095750"/>
              <a:gd name="connsiteX0" fmla="*/ 1098164 w 1815282"/>
              <a:gd name="connsiteY0" fmla="*/ 0 h 4116792"/>
              <a:gd name="connsiteX1" fmla="*/ 1815282 w 1815282"/>
              <a:gd name="connsiteY1" fmla="*/ 0 h 4116792"/>
              <a:gd name="connsiteX2" fmla="*/ 860754 w 1815282"/>
              <a:gd name="connsiteY2" fmla="*/ 4116792 h 4116792"/>
              <a:gd name="connsiteX3" fmla="*/ 0 w 1815282"/>
              <a:gd name="connsiteY3" fmla="*/ 4095750 h 4116792"/>
              <a:gd name="connsiteX4" fmla="*/ 1098164 w 1815282"/>
              <a:gd name="connsiteY4" fmla="*/ 0 h 4116792"/>
              <a:gd name="connsiteX0" fmla="*/ 1098164 w 1612501"/>
              <a:gd name="connsiteY0" fmla="*/ 42083 h 4158875"/>
              <a:gd name="connsiteX1" fmla="*/ 1612501 w 1612501"/>
              <a:gd name="connsiteY1" fmla="*/ 0 h 4158875"/>
              <a:gd name="connsiteX2" fmla="*/ 860754 w 1612501"/>
              <a:gd name="connsiteY2" fmla="*/ 4158875 h 4158875"/>
              <a:gd name="connsiteX3" fmla="*/ 0 w 1612501"/>
              <a:gd name="connsiteY3" fmla="*/ 4137833 h 4158875"/>
              <a:gd name="connsiteX4" fmla="*/ 1098164 w 1612501"/>
              <a:gd name="connsiteY4" fmla="*/ 42083 h 4158875"/>
              <a:gd name="connsiteX0" fmla="*/ 1098164 w 1198489"/>
              <a:gd name="connsiteY0" fmla="*/ 42083 h 4158875"/>
              <a:gd name="connsiteX1" fmla="*/ 1198489 w 1198489"/>
              <a:gd name="connsiteY1" fmla="*/ 0 h 4158875"/>
              <a:gd name="connsiteX2" fmla="*/ 860754 w 1198489"/>
              <a:gd name="connsiteY2" fmla="*/ 4158875 h 4158875"/>
              <a:gd name="connsiteX3" fmla="*/ 0 w 1198489"/>
              <a:gd name="connsiteY3" fmla="*/ 4137833 h 4158875"/>
              <a:gd name="connsiteX4" fmla="*/ 1098164 w 1198489"/>
              <a:gd name="connsiteY4" fmla="*/ 42083 h 4158875"/>
              <a:gd name="connsiteX0" fmla="*/ 1098164 w 1494212"/>
              <a:gd name="connsiteY0" fmla="*/ 1052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1098164 w 1494212"/>
              <a:gd name="connsiteY4" fmla="*/ 10520 h 4127312"/>
              <a:gd name="connsiteX0" fmla="*/ 971426 w 1494212"/>
              <a:gd name="connsiteY0" fmla="*/ 0 h 4127312"/>
              <a:gd name="connsiteX1" fmla="*/ 1494212 w 1494212"/>
              <a:gd name="connsiteY1" fmla="*/ 0 h 4127312"/>
              <a:gd name="connsiteX2" fmla="*/ 860754 w 1494212"/>
              <a:gd name="connsiteY2" fmla="*/ 4127312 h 4127312"/>
              <a:gd name="connsiteX3" fmla="*/ 0 w 1494212"/>
              <a:gd name="connsiteY3" fmla="*/ 4106270 h 4127312"/>
              <a:gd name="connsiteX4" fmla="*/ 971426 w 1494212"/>
              <a:gd name="connsiteY4" fmla="*/ 0 h 4127312"/>
              <a:gd name="connsiteX0" fmla="*/ 692601 w 1215387"/>
              <a:gd name="connsiteY0" fmla="*/ 0 h 4127312"/>
              <a:gd name="connsiteX1" fmla="*/ 1215387 w 1215387"/>
              <a:gd name="connsiteY1" fmla="*/ 0 h 4127312"/>
              <a:gd name="connsiteX2" fmla="*/ 581929 w 1215387"/>
              <a:gd name="connsiteY2" fmla="*/ 4127312 h 4127312"/>
              <a:gd name="connsiteX3" fmla="*/ 0 w 1215387"/>
              <a:gd name="connsiteY3" fmla="*/ 4085229 h 4127312"/>
              <a:gd name="connsiteX4" fmla="*/ 692601 w 1215387"/>
              <a:gd name="connsiteY4" fmla="*/ 0 h 4127312"/>
              <a:gd name="connsiteX0" fmla="*/ 692601 w 1215387"/>
              <a:gd name="connsiteY0" fmla="*/ 0 h 4085229"/>
              <a:gd name="connsiteX1" fmla="*/ 1215387 w 1215387"/>
              <a:gd name="connsiteY1" fmla="*/ 0 h 4085229"/>
              <a:gd name="connsiteX2" fmla="*/ 598827 w 1215387"/>
              <a:gd name="connsiteY2" fmla="*/ 3948461 h 4085229"/>
              <a:gd name="connsiteX3" fmla="*/ 0 w 1215387"/>
              <a:gd name="connsiteY3" fmla="*/ 4085229 h 4085229"/>
              <a:gd name="connsiteX4" fmla="*/ 692601 w 1215387"/>
              <a:gd name="connsiteY4" fmla="*/ 0 h 4085229"/>
              <a:gd name="connsiteX0" fmla="*/ 692601 w 1215387"/>
              <a:gd name="connsiteY0" fmla="*/ 0 h 4095749"/>
              <a:gd name="connsiteX1" fmla="*/ 1215387 w 1215387"/>
              <a:gd name="connsiteY1" fmla="*/ 0 h 4095749"/>
              <a:gd name="connsiteX2" fmla="*/ 607276 w 1215387"/>
              <a:gd name="connsiteY2" fmla="*/ 4095749 h 4095749"/>
              <a:gd name="connsiteX3" fmla="*/ 0 w 1215387"/>
              <a:gd name="connsiteY3" fmla="*/ 4085229 h 4095749"/>
              <a:gd name="connsiteX4" fmla="*/ 692601 w 1215387"/>
              <a:gd name="connsiteY4" fmla="*/ 0 h 4095749"/>
              <a:gd name="connsiteX0" fmla="*/ 692601 w 1215387"/>
              <a:gd name="connsiteY0" fmla="*/ 0 h 4106269"/>
              <a:gd name="connsiteX1" fmla="*/ 1215387 w 1215387"/>
              <a:gd name="connsiteY1" fmla="*/ 0 h 4106269"/>
              <a:gd name="connsiteX2" fmla="*/ 607276 w 1215387"/>
              <a:gd name="connsiteY2" fmla="*/ 4095749 h 4106269"/>
              <a:gd name="connsiteX3" fmla="*/ 0 w 1215387"/>
              <a:gd name="connsiteY3" fmla="*/ 4106269 h 4106269"/>
              <a:gd name="connsiteX4" fmla="*/ 692601 w 1215387"/>
              <a:gd name="connsiteY4" fmla="*/ 0 h 4106269"/>
              <a:gd name="connsiteX0" fmla="*/ 692601 w 1215387"/>
              <a:gd name="connsiteY0" fmla="*/ 0 h 4106270"/>
              <a:gd name="connsiteX1" fmla="*/ 1215387 w 1215387"/>
              <a:gd name="connsiteY1" fmla="*/ 0 h 4106270"/>
              <a:gd name="connsiteX2" fmla="*/ 581929 w 1215387"/>
              <a:gd name="connsiteY2" fmla="*/ 4106270 h 4106270"/>
              <a:gd name="connsiteX3" fmla="*/ 0 w 1215387"/>
              <a:gd name="connsiteY3" fmla="*/ 4106269 h 4106270"/>
              <a:gd name="connsiteX4" fmla="*/ 692601 w 1215387"/>
              <a:gd name="connsiteY4" fmla="*/ 0 h 410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387" h="4106270">
                <a:moveTo>
                  <a:pt x="692601" y="0"/>
                </a:moveTo>
                <a:lnTo>
                  <a:pt x="1215387" y="0"/>
                </a:lnTo>
                <a:lnTo>
                  <a:pt x="581929" y="4106270"/>
                </a:lnTo>
                <a:lnTo>
                  <a:pt x="0" y="4106269"/>
                </a:lnTo>
                <a:lnTo>
                  <a:pt x="692601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60000"/>
                  <a:lumOff val="40000"/>
                  <a:alpha val="79000"/>
                </a:schemeClr>
              </a:gs>
              <a:gs pos="18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F932164-2592-D564-453D-7B58871C3F09}"/>
              </a:ext>
            </a:extLst>
          </p:cNvPr>
          <p:cNvSpPr/>
          <p:nvPr/>
        </p:nvSpPr>
        <p:spPr>
          <a:xfrm rot="20666335">
            <a:off x="11827330" y="-504104"/>
            <a:ext cx="107014" cy="3721609"/>
          </a:xfrm>
          <a:custGeom>
            <a:avLst/>
            <a:gdLst>
              <a:gd name="connsiteX0" fmla="*/ 0 w 1278992"/>
              <a:gd name="connsiteY0" fmla="*/ 0 h 4384431"/>
              <a:gd name="connsiteX1" fmla="*/ 813440 w 1278992"/>
              <a:gd name="connsiteY1" fmla="*/ 0 h 4384431"/>
              <a:gd name="connsiteX2" fmla="*/ 1278992 w 1278992"/>
              <a:gd name="connsiteY2" fmla="*/ 4384431 h 4384431"/>
              <a:gd name="connsiteX3" fmla="*/ 465553 w 1278992"/>
              <a:gd name="connsiteY3" fmla="*/ 4384431 h 4384431"/>
              <a:gd name="connsiteX4" fmla="*/ 0 w 1278992"/>
              <a:gd name="connsiteY4" fmla="*/ 0 h 43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992" h="4384431">
                <a:moveTo>
                  <a:pt x="0" y="0"/>
                </a:moveTo>
                <a:lnTo>
                  <a:pt x="813440" y="0"/>
                </a:lnTo>
                <a:lnTo>
                  <a:pt x="1278992" y="4384431"/>
                </a:lnTo>
                <a:lnTo>
                  <a:pt x="465553" y="43844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9EC8A8-755F-BE81-6385-E34B72D710F6}"/>
              </a:ext>
            </a:extLst>
          </p:cNvPr>
          <p:cNvGrpSpPr/>
          <p:nvPr/>
        </p:nvGrpSpPr>
        <p:grpSpPr>
          <a:xfrm>
            <a:off x="107166" y="-114756"/>
            <a:ext cx="7782192" cy="1658687"/>
            <a:chOff x="533170" y="837640"/>
            <a:chExt cx="6137263" cy="146624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5BD0A7-F304-8A4D-921E-5AF2AA471A07}"/>
                </a:ext>
              </a:extLst>
            </p:cNvPr>
            <p:cNvSpPr txBox="1"/>
            <p:nvPr/>
          </p:nvSpPr>
          <p:spPr>
            <a:xfrm>
              <a:off x="533170" y="837640"/>
              <a:ext cx="6096000" cy="816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i="0" dirty="0">
                  <a:solidFill>
                    <a:schemeClr val="accent2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Interactive Map</a:t>
              </a:r>
              <a:r>
                <a:rPr lang="en-US" sz="5400" b="1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 Using Mapbox</a:t>
              </a:r>
              <a:endParaRPr lang="en-US" sz="5400" b="1" i="0" dirty="0">
                <a:solidFill>
                  <a:schemeClr val="accent2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0112AE-4245-98A8-C217-B500551A5015}"/>
                </a:ext>
              </a:extLst>
            </p:cNvPr>
            <p:cNvSpPr txBox="1"/>
            <p:nvPr/>
          </p:nvSpPr>
          <p:spPr>
            <a:xfrm>
              <a:off x="574433" y="1460474"/>
              <a:ext cx="6096000" cy="843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bg1"/>
                  </a:solidFill>
                  <a:effectLst/>
                  <a:latin typeface="Angsana New" panose="02020603050405020304" pitchFamily="18" charset="-34"/>
                  <a:cs typeface="Angsana New" panose="02020603050405020304" pitchFamily="18" charset="-34"/>
                </a:rPr>
                <a:t>Using Mapbox to make an interactive map that highlights suburbs that have at least one EV charger.</a:t>
              </a:r>
              <a:endParaRPr lang="en-U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D1AAAA-FD93-C74E-76BE-66180A453647}"/>
              </a:ext>
            </a:extLst>
          </p:cNvPr>
          <p:cNvGrpSpPr/>
          <p:nvPr/>
        </p:nvGrpSpPr>
        <p:grpSpPr>
          <a:xfrm>
            <a:off x="6803238" y="1570604"/>
            <a:ext cx="5162030" cy="4946641"/>
            <a:chOff x="653979" y="1730164"/>
            <a:chExt cx="5162030" cy="4946641"/>
          </a:xfrm>
        </p:grpSpPr>
        <p:pic>
          <p:nvPicPr>
            <p:cNvPr id="3" name="Picture 2" descr="A computer screen shot of a program&#10;&#10;Description automatically generated">
              <a:extLst>
                <a:ext uri="{FF2B5EF4-FFF2-40B4-BE49-F238E27FC236}">
                  <a16:creationId xmlns:a16="http://schemas.microsoft.com/office/drawing/2014/main" id="{26CE3C30-0D9E-7248-23FB-BE2EA5FB5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14" y="2533779"/>
              <a:ext cx="4724609" cy="4143026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F6BB0A-9940-2622-D645-C45F4AF334A1}"/>
                </a:ext>
              </a:extLst>
            </p:cNvPr>
            <p:cNvSpPr txBox="1"/>
            <p:nvPr/>
          </p:nvSpPr>
          <p:spPr>
            <a:xfrm>
              <a:off x="653979" y="1730164"/>
              <a:ext cx="51620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Load the map and use the </a:t>
              </a:r>
              <a:r>
                <a:rPr lang="en-AU" sz="2400" dirty="0" err="1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geoJSON</a:t>
              </a:r>
              <a:r>
                <a:rPr lang="en-AU" sz="2400" dirty="0">
                  <a:solidFill>
                    <a:schemeClr val="bg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to create the polygons displaying the suburbs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0166DD0-0D6B-D38F-94EE-65D82FD008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276"/>
          <a:stretch/>
        </p:blipFill>
        <p:spPr>
          <a:xfrm>
            <a:off x="470" y="1590129"/>
            <a:ext cx="3600000" cy="24358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03A616-20BC-B0BE-5867-CEBE1D6AB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238" y="1986101"/>
            <a:ext cx="3600000" cy="3013043"/>
          </a:xfrm>
          <a:prstGeom prst="rect">
            <a:avLst/>
          </a:prstGeom>
        </p:spPr>
      </p:pic>
      <p:sp>
        <p:nvSpPr>
          <p:cNvPr id="21" name="Arrow: Circular 20">
            <a:extLst>
              <a:ext uri="{FF2B5EF4-FFF2-40B4-BE49-F238E27FC236}">
                <a16:creationId xmlns:a16="http://schemas.microsoft.com/office/drawing/2014/main" id="{419C125F-7A6E-6EA8-67EF-FD31520C831F}"/>
              </a:ext>
            </a:extLst>
          </p:cNvPr>
          <p:cNvSpPr/>
          <p:nvPr/>
        </p:nvSpPr>
        <p:spPr>
          <a:xfrm rot="2652255">
            <a:off x="3285408" y="1295150"/>
            <a:ext cx="978408" cy="978408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9D5915-2C35-3DF0-AE2F-D5FDF9B4B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95" y="4025958"/>
            <a:ext cx="3600000" cy="2837580"/>
          </a:xfrm>
          <a:prstGeom prst="rect">
            <a:avLst/>
          </a:prstGeom>
        </p:spPr>
      </p:pic>
      <p:sp>
        <p:nvSpPr>
          <p:cNvPr id="24" name="Arrow: Circular 23">
            <a:extLst>
              <a:ext uri="{FF2B5EF4-FFF2-40B4-BE49-F238E27FC236}">
                <a16:creationId xmlns:a16="http://schemas.microsoft.com/office/drawing/2014/main" id="{E1B3D789-AC52-7E81-1F85-4FD028EE80C5}"/>
              </a:ext>
            </a:extLst>
          </p:cNvPr>
          <p:cNvSpPr/>
          <p:nvPr/>
        </p:nvSpPr>
        <p:spPr>
          <a:xfrm rot="8184343">
            <a:off x="3711334" y="4778667"/>
            <a:ext cx="978408" cy="978408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197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69">
      <a:dk1>
        <a:srgbClr val="000000"/>
      </a:dk1>
      <a:lt1>
        <a:srgbClr val="FFFFFF"/>
      </a:lt1>
      <a:dk2>
        <a:srgbClr val="EBE6DB"/>
      </a:dk2>
      <a:lt2>
        <a:srgbClr val="293952"/>
      </a:lt2>
      <a:accent1>
        <a:srgbClr val="FF8728"/>
      </a:accent1>
      <a:accent2>
        <a:srgbClr val="9CE611"/>
      </a:accent2>
      <a:accent3>
        <a:srgbClr val="46C3CD"/>
      </a:accent3>
      <a:accent4>
        <a:srgbClr val="186493"/>
      </a:accent4>
      <a:accent5>
        <a:srgbClr val="7D55D2"/>
      </a:accent5>
      <a:accent6>
        <a:srgbClr val="D84A8D"/>
      </a:accent6>
      <a:hlink>
        <a:srgbClr val="000000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784</Words>
  <Application>Microsoft Macintosh PowerPoint</Application>
  <PresentationFormat>Widescreen</PresentationFormat>
  <Paragraphs>69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Angsana New</vt:lpstr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Deckzi Solutions</dc:creator>
  <cp:lastModifiedBy>Cayley Morrow</cp:lastModifiedBy>
  <cp:revision>13</cp:revision>
  <dcterms:created xsi:type="dcterms:W3CDTF">2023-06-15T05:59:50Z</dcterms:created>
  <dcterms:modified xsi:type="dcterms:W3CDTF">2023-11-13T10:03:56Z</dcterms:modified>
</cp:coreProperties>
</file>